
<file path=[Content_Types].xml><?xml version="1.0" encoding="utf-8"?>
<Types xmlns="http://schemas.openxmlformats.org/package/2006/content-types">
  <Default Extension="mp3" ContentType="audio/mpeg"/>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9" r:id="rId4"/>
    <p:sldId id="258" r:id="rId5"/>
    <p:sldId id="260" r:id="rId6"/>
    <p:sldId id="259" r:id="rId7"/>
    <p:sldId id="261" r:id="rId8"/>
    <p:sldId id="263" r:id="rId9"/>
    <p:sldId id="265" r:id="rId10"/>
    <p:sldId id="262" r:id="rId11"/>
    <p:sldId id="264" r:id="rId12"/>
    <p:sldId id="266" r:id="rId13"/>
    <p:sldId id="268" r:id="rId14"/>
    <p:sldId id="275" r:id="rId15"/>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2A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29" autoAdjust="0"/>
  </p:normalViewPr>
  <p:slideViewPr>
    <p:cSldViewPr>
      <p:cViewPr varScale="1">
        <p:scale>
          <a:sx n="87" d="100"/>
          <a:sy n="87" d="100"/>
        </p:scale>
        <p:origin x="48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8" name="Tytuł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pl-PL" smtClean="0"/>
              <a:t>Kliknij, aby edytować styl</a:t>
            </a:r>
            <a:endParaRPr kumimoji="0" lang="en-US"/>
          </a:p>
        </p:txBody>
      </p:sp>
      <p:sp>
        <p:nvSpPr>
          <p:cNvPr id="28" name="Symbol zastępczy daty 27"/>
          <p:cNvSpPr>
            <a:spLocks noGrp="1"/>
          </p:cNvSpPr>
          <p:nvPr>
            <p:ph type="dt" sz="half" idx="10"/>
          </p:nvPr>
        </p:nvSpPr>
        <p:spPr/>
        <p:txBody>
          <a:bodyPr/>
          <a:lstStyle/>
          <a:p>
            <a:fld id="{DC550D3E-1472-4AF5-84AF-998F762BCC61}" type="datetimeFigureOut">
              <a:rPr lang="pl-PL" smtClean="0"/>
              <a:t>2015-07-08</a:t>
            </a:fld>
            <a:endParaRPr lang="pl-PL"/>
          </a:p>
        </p:txBody>
      </p:sp>
      <p:sp>
        <p:nvSpPr>
          <p:cNvPr id="17" name="Symbol zastępczy stopki 16"/>
          <p:cNvSpPr>
            <a:spLocks noGrp="1"/>
          </p:cNvSpPr>
          <p:nvPr>
            <p:ph type="ftr" sz="quarter" idx="11"/>
          </p:nvPr>
        </p:nvSpPr>
        <p:spPr/>
        <p:txBody>
          <a:bodyPr/>
          <a:lstStyle/>
          <a:p>
            <a:endParaRPr lang="pl-PL"/>
          </a:p>
        </p:txBody>
      </p:sp>
      <p:sp>
        <p:nvSpPr>
          <p:cNvPr id="29" name="Symbol zastępczy numeru slajdu 28"/>
          <p:cNvSpPr>
            <a:spLocks noGrp="1"/>
          </p:cNvSpPr>
          <p:nvPr>
            <p:ph type="sldNum" sz="quarter" idx="12"/>
          </p:nvPr>
        </p:nvSpPr>
        <p:spPr/>
        <p:txBody>
          <a:bodyPr/>
          <a:lstStyle/>
          <a:p>
            <a:fld id="{FCF4D904-031E-4DAB-B343-F12044FA9AE5}" type="slidenum">
              <a:rPr lang="pl-PL" smtClean="0"/>
              <a:t>‹#›</a:t>
            </a:fld>
            <a:endParaRPr lang="pl-PL"/>
          </a:p>
        </p:txBody>
      </p:sp>
      <p:sp>
        <p:nvSpPr>
          <p:cNvPr id="9" name="Podtytuł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smtClean="0"/>
              <a:t>Kliknij, aby edytować styl wzorca podtytułu</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DC550D3E-1472-4AF5-84AF-998F762BCC61}" type="datetimeFigureOut">
              <a:rPr lang="pl-PL" smtClean="0"/>
              <a:t>2015-07-08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CF4D904-031E-4DAB-B343-F12044FA9AE5}" type="slidenum">
              <a:rPr lang="pl-PL" smtClean="0"/>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DC550D3E-1472-4AF5-84AF-998F762BCC61}" type="datetimeFigureOut">
              <a:rPr lang="pl-PL" smtClean="0"/>
              <a:t>2015-07-08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CF4D904-031E-4DAB-B343-F12044FA9AE5}" type="slidenum">
              <a:rPr lang="pl-PL" smtClean="0"/>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zawartości 2"/>
          <p:cNvSpPr>
            <a:spLocks noGrp="1"/>
          </p:cNvSpPr>
          <p:nvPr>
            <p:ph idx="1"/>
          </p:nvPr>
        </p:nvSpPr>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DC550D3E-1472-4AF5-84AF-998F762BCC61}" type="datetimeFigureOut">
              <a:rPr lang="pl-PL" smtClean="0"/>
              <a:t>2015-07-08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CF4D904-031E-4DAB-B343-F12044FA9AE5}" type="slidenum">
              <a:rPr lang="pl-PL" smtClean="0"/>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Ref idx="1003">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p>
            <a:fld id="{DC550D3E-1472-4AF5-84AF-998F762BCC61}" type="datetimeFigureOut">
              <a:rPr lang="pl-PL" smtClean="0"/>
              <a:t>2015-07-08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a:xfrm>
            <a:off x="7924800" y="6416675"/>
            <a:ext cx="762000" cy="365125"/>
          </a:xfrm>
        </p:spPr>
        <p:txBody>
          <a:bodyPr/>
          <a:lstStyle/>
          <a:p>
            <a:fld id="{FCF4D904-031E-4DAB-B343-F12044FA9AE5}" type="slidenum">
              <a:rPr lang="pl-PL" smtClean="0"/>
              <a:t>‹#›</a:t>
            </a:fld>
            <a:endParaRPr lang="pl-PL"/>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zawartości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p>
            <a:fld id="{DC550D3E-1472-4AF5-84AF-998F762BCC61}" type="datetimeFigureOut">
              <a:rPr lang="pl-PL" smtClean="0"/>
              <a:t>2015-07-08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CF4D904-031E-4DAB-B343-F12044FA9AE5}" type="slidenum">
              <a:rPr lang="pl-PL" smtClean="0"/>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8229600" cy="1143000"/>
          </a:xfrm>
        </p:spPr>
        <p:txBody>
          <a:bodyPr anchor="ctr"/>
          <a:lstStyle>
            <a:lvl1pPr>
              <a:defRPr/>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p>
            <a:fld id="{DC550D3E-1472-4AF5-84AF-998F762BCC61}" type="datetimeFigureOut">
              <a:rPr lang="pl-PL" smtClean="0"/>
              <a:t>2015-07-08</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FCF4D904-031E-4DAB-B343-F12044FA9AE5}" type="slidenum">
              <a:rPr lang="pl-PL" smtClean="0"/>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daty 2"/>
          <p:cNvSpPr>
            <a:spLocks noGrp="1"/>
          </p:cNvSpPr>
          <p:nvPr>
            <p:ph type="dt" sz="half" idx="10"/>
          </p:nvPr>
        </p:nvSpPr>
        <p:spPr/>
        <p:txBody>
          <a:bodyPr/>
          <a:lstStyle/>
          <a:p>
            <a:fld id="{DC550D3E-1472-4AF5-84AF-998F762BCC61}" type="datetimeFigureOut">
              <a:rPr lang="pl-PL" smtClean="0"/>
              <a:t>2015-07-08</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FCF4D904-031E-4DAB-B343-F12044FA9AE5}" type="slidenum">
              <a:rPr lang="pl-PL" smtClean="0"/>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DC550D3E-1472-4AF5-84AF-998F762BCC61}" type="datetimeFigureOut">
              <a:rPr lang="pl-PL" smtClean="0"/>
              <a:t>2015-07-08</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FCF4D904-031E-4DAB-B343-F12044FA9AE5}" type="slidenum">
              <a:rPr lang="pl-PL" smtClean="0"/>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pl-PL" smtClean="0"/>
              <a:t>Kliknij, aby edytować styl</a:t>
            </a:r>
            <a:endParaRPr kumimoji="0" lang="en-US"/>
          </a:p>
        </p:txBody>
      </p:sp>
      <p:sp>
        <p:nvSpPr>
          <p:cNvPr id="3" name="Symbol zastępczy tekstu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p>
            <a:fld id="{DC550D3E-1472-4AF5-84AF-998F762BCC61}" type="datetimeFigureOut">
              <a:rPr lang="pl-PL" smtClean="0"/>
              <a:t>2015-07-08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CF4D904-031E-4DAB-B343-F12044FA9AE5}" type="slidenum">
              <a:rPr lang="pl-PL" smtClean="0"/>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pl-PL" smtClean="0"/>
              <a:t>Kliknij, aby edytować styl</a:t>
            </a:r>
            <a:endParaRPr kumimoji="0" lang="en-US"/>
          </a:p>
        </p:txBody>
      </p:sp>
      <p:sp>
        <p:nvSpPr>
          <p:cNvPr id="3" name="Symbol zastępczy obrazu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pl-PL" smtClean="0">
                <a:solidFill>
                  <a:schemeClr val="lt1"/>
                </a:solidFill>
                <a:latin typeface="+mn-lt"/>
                <a:ea typeface="+mn-ea"/>
                <a:cs typeface="+mn-cs"/>
              </a:rPr>
              <a:t>Kliknij ikonę, aby dodać obraz</a:t>
            </a:r>
            <a:endParaRPr kumimoji="0" lang="en-US" dirty="0">
              <a:solidFill>
                <a:schemeClr val="lt1"/>
              </a:solidFill>
              <a:latin typeface="+mn-lt"/>
              <a:ea typeface="+mn-ea"/>
              <a:cs typeface="+mn-cs"/>
            </a:endParaRPr>
          </a:p>
        </p:txBody>
      </p:sp>
      <p:sp>
        <p:nvSpPr>
          <p:cNvPr id="4" name="Symbol zastępczy tekstu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pl-PL" smtClean="0"/>
              <a:t>Kliknij, aby edytować style wzorca tekstu</a:t>
            </a:r>
          </a:p>
        </p:txBody>
      </p:sp>
      <p:sp>
        <p:nvSpPr>
          <p:cNvPr id="5" name="Symbol zastępczy daty 4"/>
          <p:cNvSpPr>
            <a:spLocks noGrp="1"/>
          </p:cNvSpPr>
          <p:nvPr>
            <p:ph type="dt" sz="half" idx="10"/>
          </p:nvPr>
        </p:nvSpPr>
        <p:spPr/>
        <p:txBody>
          <a:bodyPr/>
          <a:lstStyle/>
          <a:p>
            <a:fld id="{DC550D3E-1472-4AF5-84AF-998F762BCC61}" type="datetimeFigureOut">
              <a:rPr lang="pl-PL" smtClean="0"/>
              <a:t>2015-07-08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CF4D904-031E-4DAB-B343-F12044FA9AE5}" type="slidenum">
              <a:rPr lang="pl-PL" smtClean="0"/>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Symbol zastępczy tytułu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pl-PL" smtClean="0"/>
              <a:t>Kliknij, aby edytować styl</a:t>
            </a:r>
            <a:endParaRPr kumimoji="0" lang="en-US"/>
          </a:p>
        </p:txBody>
      </p:sp>
      <p:sp>
        <p:nvSpPr>
          <p:cNvPr id="13" name="Symbol zastępczy tekstu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4" name="Symbol zastępczy daty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DC550D3E-1472-4AF5-84AF-998F762BCC61}" type="datetimeFigureOut">
              <a:rPr lang="pl-PL" smtClean="0"/>
              <a:t>2015-07-08</a:t>
            </a:fld>
            <a:endParaRPr lang="pl-PL"/>
          </a:p>
        </p:txBody>
      </p:sp>
      <p:sp>
        <p:nvSpPr>
          <p:cNvPr id="3" name="Symbol zastępczy stopki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pl-PL"/>
          </a:p>
        </p:txBody>
      </p:sp>
      <p:sp>
        <p:nvSpPr>
          <p:cNvPr id="23" name="Symbol zastępczy numeru slajdu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FCF4D904-031E-4DAB-B343-F12044FA9AE5}" type="slidenum">
              <a:rPr lang="pl-PL" smtClean="0"/>
              <a:t>‹#›</a:t>
            </a:fld>
            <a:endParaRPr lang="pl-PL"/>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swjakub.pl/index.php?option=com_content&amp;view=article&amp;id=502&amp;Itemid=172" TargetMode="External"/><Relationship Id="rId2" Type="http://schemas.openxmlformats.org/officeDocument/2006/relationships/hyperlink" Target="http://www.zosia.piasta.pl/papiez.htm" TargetMode="External"/><Relationship Id="rId1" Type="http://schemas.openxmlformats.org/officeDocument/2006/relationships/slideLayout" Target="../slideLayouts/slideLayout7.xml"/><Relationship Id="rId4" Type="http://schemas.openxmlformats.org/officeDocument/2006/relationships/hyperlink" Target="https://www.numizmatyczny.pl/html/326.htm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4185" y="1576248"/>
            <a:ext cx="5868144" cy="4401108"/>
          </a:xfrm>
          <a:prstGeom prst="rect">
            <a:avLst/>
          </a:prstGeom>
          <a:ln>
            <a:noFill/>
          </a:ln>
          <a:effectLst>
            <a:outerShdw blurRad="50800" dist="38100" dir="10800000" algn="r" rotWithShape="0">
              <a:prstClr val="black">
                <a:alpha val="40000"/>
              </a:prstClr>
            </a:outerShdw>
            <a:softEdge rad="112500"/>
          </a:effectLst>
        </p:spPr>
      </p:pic>
      <p:sp>
        <p:nvSpPr>
          <p:cNvPr id="6" name="Prostokąt 5"/>
          <p:cNvSpPr/>
          <p:nvPr/>
        </p:nvSpPr>
        <p:spPr>
          <a:xfrm>
            <a:off x="251520" y="260648"/>
            <a:ext cx="8352928" cy="1295109"/>
          </a:xfrm>
          <a:prstGeom prst="rect">
            <a:avLst/>
          </a:prstGeom>
        </p:spPr>
        <p:txBody>
          <a:bodyPr wrap="none">
            <a:prstTxWarp prst="textCascade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pl-PL" sz="4000" b="1" dirty="0" smtClean="0">
                <a:ln w="7620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effectLst>
                  <a:outerShdw blurRad="50800" dist="39000" dir="5460000" algn="tl">
                    <a:srgbClr val="000000">
                      <a:alpha val="38000"/>
                    </a:srgbClr>
                  </a:outerShdw>
                </a:effectLst>
                <a:latin typeface="Berlin Sans FB Demi" panose="020E0802020502020306" pitchFamily="34" charset="0"/>
              </a:rPr>
              <a:t>Jan Paweł II wzorem dla młodzieży…</a:t>
            </a:r>
            <a:endParaRPr lang="pl-PL" sz="4000" b="1" dirty="0">
              <a:ln w="7620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effectLst>
                <a:outerShdw blurRad="50800" dist="39000" dir="5460000" algn="tl">
                  <a:srgbClr val="000000">
                    <a:alpha val="38000"/>
                  </a:srgbClr>
                </a:outerShdw>
              </a:effectLst>
              <a:latin typeface="Berlin Sans FB Demi" panose="020E0802020502020306" pitchFamily="34" charset="0"/>
            </a:endParaRPr>
          </a:p>
        </p:txBody>
      </p:sp>
      <p:pic>
        <p:nvPicPr>
          <p:cNvPr id="2" name="20150404__13_50_03.mp3">
            <a:hlinkClick r:id="" action="ppaction://media"/>
          </p:cNvPr>
          <p:cNvPicPr>
            <a:picLocks noChangeAspect="1"/>
          </p:cNvPicPr>
          <p:nvPr>
            <a:audioFile r:link="rId2"/>
            <p:extLst>
              <p:ext uri="{DAA4B4D4-6D71-4841-9C94-3DE7FCFB9230}">
                <p14:media xmlns:p14="http://schemas.microsoft.com/office/powerpoint/2010/main" r:embed="rId1">
                  <p14:fade out="3500"/>
                  <p14:bmkLst>
                    <p14:bmk name="Zakładka 1" time="0"/>
                  </p14:bmkLst>
                </p14:media>
              </p:ext>
            </p:extLst>
          </p:nvPr>
        </p:nvPicPr>
        <p:blipFill>
          <a:blip r:embed="rId5"/>
          <a:stretch>
            <a:fillRect/>
          </a:stretch>
        </p:blipFill>
        <p:spPr>
          <a:xfrm>
            <a:off x="8460432" y="6207807"/>
            <a:ext cx="609600" cy="609600"/>
          </a:xfrm>
          <a:prstGeom prst="rect">
            <a:avLst/>
          </a:prstGeom>
        </p:spPr>
      </p:pic>
      <p:sp>
        <p:nvSpPr>
          <p:cNvPr id="8" name="Prostokąt 7"/>
          <p:cNvSpPr/>
          <p:nvPr/>
        </p:nvSpPr>
        <p:spPr>
          <a:xfrm>
            <a:off x="-21121" y="6006950"/>
            <a:ext cx="4248472" cy="861774"/>
          </a:xfrm>
          <a:prstGeom prst="rect">
            <a:avLst/>
          </a:prstGeom>
        </p:spPr>
        <p:txBody>
          <a:bodyPr wrap="square">
            <a:spAutoFit/>
          </a:bodyPr>
          <a:lstStyle/>
          <a:p>
            <a:r>
              <a:rPr lang="pl-PL" i="1" dirty="0">
                <a:effectLst>
                  <a:outerShdw blurRad="38100" dist="38100" dir="2700000" algn="tl">
                    <a:srgbClr val="000000">
                      <a:alpha val="43137"/>
                    </a:srgbClr>
                  </a:outerShdw>
                </a:effectLst>
              </a:rPr>
              <a:t>„Wy­magaj­cie od </a:t>
            </a:r>
            <a:r>
              <a:rPr lang="pl-PL" i="1" dirty="0" smtClean="0">
                <a:effectLst>
                  <a:outerShdw blurRad="38100" dist="38100" dir="2700000" algn="tl">
                    <a:srgbClr val="000000">
                      <a:alpha val="43137"/>
                    </a:srgbClr>
                  </a:outerShdw>
                </a:effectLst>
              </a:rPr>
              <a:t>siebie, </a:t>
            </a:r>
            <a:r>
              <a:rPr lang="pl-PL" i="1" dirty="0">
                <a:effectLst>
                  <a:outerShdw blurRad="38100" dist="38100" dir="2700000" algn="tl">
                    <a:srgbClr val="000000">
                      <a:alpha val="43137"/>
                    </a:srgbClr>
                  </a:outerShdw>
                </a:effectLst>
              </a:rPr>
              <a:t>choćby </a:t>
            </a:r>
            <a:r>
              <a:rPr lang="pl-PL" i="1" dirty="0" smtClean="0">
                <a:effectLst>
                  <a:outerShdw blurRad="38100" dist="38100" dir="2700000" algn="tl">
                    <a:srgbClr val="000000">
                      <a:alpha val="43137"/>
                    </a:srgbClr>
                  </a:outerShdw>
                </a:effectLst>
              </a:rPr>
              <a:t>in­ni </a:t>
            </a:r>
            <a:r>
              <a:rPr lang="pl-PL" i="1" dirty="0">
                <a:effectLst>
                  <a:outerShdw blurRad="38100" dist="38100" dir="2700000" algn="tl">
                    <a:srgbClr val="000000">
                      <a:alpha val="43137"/>
                    </a:srgbClr>
                  </a:outerShdw>
                </a:effectLst>
              </a:rPr>
              <a:t>od </a:t>
            </a:r>
            <a:r>
              <a:rPr lang="pl-PL" i="1" dirty="0" smtClean="0">
                <a:effectLst>
                  <a:outerShdw blurRad="38100" dist="38100" dir="2700000" algn="tl">
                    <a:srgbClr val="000000">
                      <a:alpha val="43137"/>
                    </a:srgbClr>
                  </a:outerShdw>
                </a:effectLst>
              </a:rPr>
              <a:t>Was </a:t>
            </a:r>
            <a:r>
              <a:rPr lang="pl-PL" i="1" dirty="0">
                <a:effectLst>
                  <a:outerShdw blurRad="38100" dist="38100" dir="2700000" algn="tl">
                    <a:srgbClr val="000000">
                      <a:alpha val="43137"/>
                    </a:srgbClr>
                  </a:outerShdw>
                </a:effectLst>
              </a:rPr>
              <a:t>nie </a:t>
            </a:r>
            <a:r>
              <a:rPr lang="pl-PL" i="1" dirty="0" smtClean="0">
                <a:effectLst>
                  <a:outerShdw blurRad="38100" dist="38100" dir="2700000" algn="tl">
                    <a:srgbClr val="000000">
                      <a:alpha val="43137"/>
                    </a:srgbClr>
                  </a:outerShdw>
                </a:effectLst>
              </a:rPr>
              <a:t>wymagali”.  </a:t>
            </a:r>
          </a:p>
          <a:p>
            <a:r>
              <a:rPr lang="pl-PL" sz="1200" dirty="0" smtClean="0">
                <a:effectLst>
                  <a:outerShdw blurRad="38100" dist="38100" dir="2700000" algn="tl">
                    <a:srgbClr val="000000">
                      <a:alpha val="43137"/>
                    </a:srgbClr>
                  </a:outerShdw>
                </a:effectLst>
              </a:rPr>
              <a:t>			                      </a:t>
            </a:r>
            <a:r>
              <a:rPr lang="pl-PL" sz="1400" dirty="0" smtClean="0">
                <a:effectLst>
                  <a:outerShdw blurRad="38100" dist="38100" dir="2700000" algn="tl">
                    <a:srgbClr val="000000">
                      <a:alpha val="43137"/>
                    </a:srgbClr>
                  </a:outerShdw>
                </a:effectLst>
              </a:rPr>
              <a:t>  JP II</a:t>
            </a:r>
            <a:endParaRPr lang="pl-PL"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34639239"/>
      </p:ext>
    </p:extLst>
  </p:cSld>
  <p:clrMapOvr>
    <a:masterClrMapping/>
  </p:clrMapOvr>
  <mc:AlternateContent xmlns:mc="http://schemas.openxmlformats.org/markup-compatibility/2006" xmlns:p14="http://schemas.microsoft.com/office/powerpoint/2010/main">
    <mc:Choice Requires="p14">
      <p:transition p14:dur="140" advTm="3091">
        <p:wipe/>
      </p:transition>
    </mc:Choice>
    <mc:Fallback xmlns="">
      <p:transition advTm="3091">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116632"/>
            <a:ext cx="3528392" cy="4704523"/>
          </a:xfrm>
          <a:prstGeom prst="rect">
            <a:avLst/>
          </a:prstGeom>
          <a:ln>
            <a:noFill/>
          </a:ln>
          <a:effectLst>
            <a:softEdge rad="112500"/>
          </a:effectLst>
        </p:spPr>
      </p:pic>
      <p:sp>
        <p:nvSpPr>
          <p:cNvPr id="4" name="Prostokąt 3"/>
          <p:cNvSpPr/>
          <p:nvPr/>
        </p:nvSpPr>
        <p:spPr>
          <a:xfrm>
            <a:off x="467544" y="1844824"/>
            <a:ext cx="4464496" cy="954107"/>
          </a:xfrm>
          <a:prstGeom prst="rect">
            <a:avLst/>
          </a:prstGeom>
        </p:spPr>
        <p:txBody>
          <a:bodyPr wrap="square">
            <a:spAutoFit/>
          </a:bodyPr>
          <a:lstStyle/>
          <a:p>
            <a:r>
              <a:rPr lang="pl-PL" sz="2800" b="1" dirty="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ffectLst>
                  <a:outerShdw blurRad="38100" dist="38100" dir="2700000" algn="tl">
                    <a:srgbClr val="000000">
                      <a:alpha val="43137"/>
                    </a:srgbClr>
                  </a:outerShdw>
                </a:effectLst>
              </a:rPr>
              <a:t>Gdy człowiek umiera, </a:t>
            </a:r>
            <a:endParaRPr lang="pl-PL" sz="2800" b="1" dirty="0" smtClean="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ffectLst>
                <a:outerShdw blurRad="38100" dist="38100" dir="2700000" algn="tl">
                  <a:srgbClr val="000000">
                    <a:alpha val="43137"/>
                  </a:srgbClr>
                </a:outerShdw>
              </a:effectLst>
            </a:endParaRPr>
          </a:p>
          <a:p>
            <a:r>
              <a:rPr lang="pl-PL" sz="2800" b="1" dirty="0" smtClean="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ffectLst>
                  <a:outerShdw blurRad="38100" dist="38100" dir="2700000" algn="tl">
                    <a:srgbClr val="000000">
                      <a:alpha val="43137"/>
                    </a:srgbClr>
                  </a:outerShdw>
                </a:effectLst>
              </a:rPr>
              <a:t>zapada </a:t>
            </a:r>
            <a:r>
              <a:rPr lang="pl-PL" sz="2800" b="1" dirty="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ffectLst>
                  <a:outerShdw blurRad="38100" dist="38100" dir="2700000" algn="tl">
                    <a:srgbClr val="000000">
                      <a:alpha val="43137"/>
                    </a:srgbClr>
                  </a:outerShdw>
                </a:effectLst>
              </a:rPr>
              <a:t>w nim </a:t>
            </a:r>
            <a:r>
              <a:rPr lang="pl-PL" sz="2800" b="1" dirty="0" smtClean="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ffectLst>
                  <a:outerShdw blurRad="38100" dist="38100" dir="2700000" algn="tl">
                    <a:srgbClr val="000000">
                      <a:alpha val="43137"/>
                    </a:srgbClr>
                  </a:outerShdw>
                </a:effectLst>
              </a:rPr>
              <a:t>cisza…</a:t>
            </a:r>
            <a:endParaRPr lang="pl-PL" sz="2800" b="1" dirty="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ffectLst>
                <a:outerShdw blurRad="38100" dist="38100" dir="2700000" algn="tl">
                  <a:srgbClr val="000000">
                    <a:alpha val="43137"/>
                  </a:srgbClr>
                </a:outerShdw>
              </a:effectLst>
            </a:endParaRPr>
          </a:p>
        </p:txBody>
      </p:sp>
      <p:sp>
        <p:nvSpPr>
          <p:cNvPr id="5" name="Prostokąt 4"/>
          <p:cNvSpPr/>
          <p:nvPr/>
        </p:nvSpPr>
        <p:spPr>
          <a:xfrm>
            <a:off x="0" y="4821154"/>
            <a:ext cx="9144000" cy="1890757"/>
          </a:xfrm>
          <a:prstGeom prst="rect">
            <a:avLst/>
          </a:prstGeom>
        </p:spPr>
        <p:txBody>
          <a:bodyPr wrap="square">
            <a:prstTxWarp prst="textFadeDown">
              <a:avLst>
                <a:gd name="adj" fmla="val 17351"/>
              </a:avLst>
            </a:prstTxWarp>
            <a:spAutoFit/>
          </a:bodyPr>
          <a:lstStyle/>
          <a:p>
            <a:r>
              <a:rPr lang="pl-PL" b="1" dirty="0" smtClean="0">
                <a:effectLst>
                  <a:outerShdw blurRad="38100" dist="38100" dir="2700000" algn="tl">
                    <a:srgbClr val="000000">
                      <a:alpha val="43137"/>
                    </a:srgbClr>
                  </a:outerShdw>
                </a:effectLst>
              </a:rPr>
              <a:t>Karol Wojtyła kochał ciszę. Żył w ogłuszającym hałasie wojen, zbrodni i zamachów. Słyszał krzyki głodnych, więzionych i torturowanych. Nie mógł milczeć. Przyszło mu pełnić papieską posługę w szczególnym momencie historii. Polska odzyskiwała wolność, a z nią pół Europy. Jan Paweł II był patronem tych przemian. Kochaliśmy go za Jego dobroć, ludzkość, szczerość, życzliwość i nadal będziemy kochać. </a:t>
            </a:r>
            <a:endParaRPr lang="pl-PL" b="1" dirty="0">
              <a:effectLst>
                <a:outerShdw blurRad="38100" dist="38100" dir="2700000" algn="tl">
                  <a:srgbClr val="000000">
                    <a:alpha val="43137"/>
                  </a:srgbClr>
                </a:outerShdw>
              </a:effectLst>
            </a:endParaRPr>
          </a:p>
        </p:txBody>
      </p:sp>
      <p:pic>
        <p:nvPicPr>
          <p:cNvPr id="2" name="record2015040321325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01259" y="6248400"/>
            <a:ext cx="609600" cy="609600"/>
          </a:xfrm>
          <a:prstGeom prst="rect">
            <a:avLst/>
          </a:prstGeom>
        </p:spPr>
      </p:pic>
    </p:spTree>
    <p:extLst>
      <p:ext uri="{BB962C8B-B14F-4D97-AF65-F5344CB8AC3E}">
        <p14:creationId xmlns:p14="http://schemas.microsoft.com/office/powerpoint/2010/main" val="1027021967"/>
      </p:ext>
    </p:extLst>
  </p:cSld>
  <p:clrMapOvr>
    <a:masterClrMapping/>
  </p:clrMapOvr>
  <p:transition spd="slow" advTm="3372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33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33725"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0"/>
            <a:ext cx="5143500" cy="6858000"/>
          </a:xfrm>
          <a:prstGeom prst="rect">
            <a:avLst/>
          </a:prstGeom>
          <a:ln>
            <a:noFill/>
          </a:ln>
          <a:effectLst>
            <a:softEdge rad="112500"/>
          </a:effectLst>
        </p:spPr>
      </p:pic>
      <p:sp>
        <p:nvSpPr>
          <p:cNvPr id="4" name="Prostokąt 3"/>
          <p:cNvSpPr/>
          <p:nvPr/>
        </p:nvSpPr>
        <p:spPr>
          <a:xfrm>
            <a:off x="83516" y="2852936"/>
            <a:ext cx="9036496" cy="984885"/>
          </a:xfrm>
          <a:prstGeom prst="rect">
            <a:avLst/>
          </a:prstGeom>
        </p:spPr>
        <p:txBody>
          <a:bodyPr wrap="square">
            <a:spAutoFit/>
          </a:bodyPr>
          <a:lstStyle/>
          <a:p>
            <a:r>
              <a:rPr lang="pl-PL" sz="2200" b="1" dirty="0" smtClean="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ffectLst>
                  <a:outerShdw blurRad="38100" dist="38100" dir="2700000" algn="tl">
                    <a:srgbClr val="000000">
                      <a:alpha val="43137"/>
                    </a:srgbClr>
                  </a:outerShdw>
                </a:effectLst>
              </a:rPr>
              <a:t>„Szukałem </a:t>
            </a:r>
            <a:r>
              <a:rPr lang="pl-PL" sz="2200" b="1" dirty="0" smtClean="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ffectLst>
                  <a:outerShdw blurRad="38100" dist="38100" dir="2700000" algn="tl">
                    <a:srgbClr val="000000">
                      <a:alpha val="43137"/>
                    </a:srgbClr>
                  </a:outerShdw>
                </a:effectLst>
              </a:rPr>
              <a:t>Was</a:t>
            </a:r>
            <a:r>
              <a:rPr lang="pl-PL" sz="2200" b="1" dirty="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ffectLst>
                  <a:outerShdw blurRad="38100" dist="38100" dir="2700000" algn="tl">
                    <a:srgbClr val="000000">
                      <a:alpha val="43137"/>
                    </a:srgbClr>
                  </a:outerShdw>
                </a:effectLst>
              </a:rPr>
              <a:t>, teraz </a:t>
            </a:r>
            <a:r>
              <a:rPr lang="pl-PL" sz="2200" b="1" dirty="0" smtClean="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ffectLst>
                  <a:outerShdw blurRad="38100" dist="38100" dir="2700000" algn="tl">
                    <a:srgbClr val="000000">
                      <a:alpha val="43137"/>
                    </a:srgbClr>
                  </a:outerShdw>
                </a:effectLst>
              </a:rPr>
              <a:t>Wy </a:t>
            </a:r>
            <a:r>
              <a:rPr lang="pl-PL" sz="2200" b="1" dirty="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ffectLst>
                  <a:outerShdw blurRad="38100" dist="38100" dir="2700000" algn="tl">
                    <a:srgbClr val="000000">
                      <a:alpha val="43137"/>
                    </a:srgbClr>
                  </a:outerShdw>
                </a:effectLst>
              </a:rPr>
              <a:t>przyszliście do mnie i za to </a:t>
            </a:r>
            <a:r>
              <a:rPr lang="pl-PL" sz="2200" b="1" dirty="0" smtClean="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ffectLst>
                  <a:outerShdw blurRad="38100" dist="38100" dir="2700000" algn="tl">
                    <a:srgbClr val="000000">
                      <a:alpha val="43137"/>
                    </a:srgbClr>
                  </a:outerShdw>
                </a:effectLst>
              </a:rPr>
              <a:t>Wam </a:t>
            </a:r>
            <a:r>
              <a:rPr lang="pl-PL" sz="2200" b="1" dirty="0" smtClean="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ffectLst>
                  <a:outerShdw blurRad="38100" dist="38100" dir="2700000" algn="tl">
                    <a:srgbClr val="000000">
                      <a:alpha val="43137"/>
                    </a:srgbClr>
                  </a:outerShdw>
                </a:effectLst>
              </a:rPr>
              <a:t>dziękuję”.</a:t>
            </a:r>
          </a:p>
          <a:p>
            <a:r>
              <a:rPr lang="pl-PL" sz="1400" dirty="0" smtClean="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rPr>
              <a:t>									      JP II</a:t>
            </a:r>
            <a:endParaRPr lang="pl-PL" sz="1400" dirty="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ndParaRPr>
          </a:p>
        </p:txBody>
      </p:sp>
    </p:spTree>
    <p:custDataLst>
      <p:tags r:id="rId1"/>
    </p:custDataLst>
    <p:extLst>
      <p:ext uri="{BB962C8B-B14F-4D97-AF65-F5344CB8AC3E}">
        <p14:creationId xmlns:p14="http://schemas.microsoft.com/office/powerpoint/2010/main" val="527063548"/>
      </p:ext>
    </p:extLst>
  </p:cSld>
  <p:clrMapOvr>
    <a:masterClrMapping/>
  </p:clrMapOvr>
  <p:transition spd="slow" advTm="4194">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4">
                                            <p:txEl>
                                              <p:pRg st="0" end="0"/>
                                            </p:txEl>
                                          </p:spTgt>
                                        </p:tgtEl>
                                        <p:attrNameLst>
                                          <p:attrName>style.color</p:attrName>
                                        </p:attrNameLst>
                                      </p:cBhvr>
                                      <p:by>
                                        <p:hsl h="0" s="-12549" l="-25098"/>
                                      </p:by>
                                    </p:animClr>
                                    <p:animClr clrSpc="hsl" dir="cw">
                                      <p:cBhvr>
                                        <p:cTn id="7" dur="500" fill="hold"/>
                                        <p:tgtEl>
                                          <p:spTgt spid="4">
                                            <p:txEl>
                                              <p:pRg st="0" end="0"/>
                                            </p:txEl>
                                          </p:spTgt>
                                        </p:tgtEl>
                                        <p:attrNameLst>
                                          <p:attrName>fillcolor</p:attrName>
                                        </p:attrNameLst>
                                      </p:cBhvr>
                                      <p:by>
                                        <p:hsl h="0" s="-12549" l="-25098"/>
                                      </p:by>
                                    </p:animClr>
                                    <p:animClr clrSpc="hsl" dir="cw">
                                      <p:cBhvr>
                                        <p:cTn id="8" dur="500" fill="hold"/>
                                        <p:tgtEl>
                                          <p:spTgt spid="4">
                                            <p:txEl>
                                              <p:pRg st="0" end="0"/>
                                            </p:txEl>
                                          </p:spTgt>
                                        </p:tgtEl>
                                        <p:attrNameLst>
                                          <p:attrName>stroke.color</p:attrName>
                                        </p:attrNameLst>
                                      </p:cBhvr>
                                      <p:by>
                                        <p:hsl h="0" s="-12549" l="-25098"/>
                                      </p:by>
                                    </p:animClr>
                                    <p:set>
                                      <p:cBhvr>
                                        <p:cTn id="9" dur="500" fill="hold"/>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mph" presetSubtype="0" fill="hold" nodeType="clickEffect">
                                  <p:stCondLst>
                                    <p:cond delay="0"/>
                                  </p:stCondLst>
                                  <p:childTnLst>
                                    <p:animClr clrSpc="hsl" dir="cw">
                                      <p:cBhvr override="childStyle">
                                        <p:cTn id="13" dur="500" fill="hold"/>
                                        <p:tgtEl>
                                          <p:spTgt spid="4">
                                            <p:txEl>
                                              <p:pRg st="1" end="1"/>
                                            </p:txEl>
                                          </p:spTgt>
                                        </p:tgtEl>
                                        <p:attrNameLst>
                                          <p:attrName>style.color</p:attrName>
                                        </p:attrNameLst>
                                      </p:cBhvr>
                                      <p:by>
                                        <p:hsl h="0" s="-12549" l="-25098"/>
                                      </p:by>
                                    </p:animClr>
                                    <p:animClr clrSpc="hsl" dir="cw">
                                      <p:cBhvr>
                                        <p:cTn id="14" dur="500" fill="hold"/>
                                        <p:tgtEl>
                                          <p:spTgt spid="4">
                                            <p:txEl>
                                              <p:pRg st="1" end="1"/>
                                            </p:txEl>
                                          </p:spTgt>
                                        </p:tgtEl>
                                        <p:attrNameLst>
                                          <p:attrName>fillcolor</p:attrName>
                                        </p:attrNameLst>
                                      </p:cBhvr>
                                      <p:by>
                                        <p:hsl h="0" s="-12549" l="-25098"/>
                                      </p:by>
                                    </p:animClr>
                                    <p:animClr clrSpc="hsl" dir="cw">
                                      <p:cBhvr>
                                        <p:cTn id="15" dur="500" fill="hold"/>
                                        <p:tgtEl>
                                          <p:spTgt spid="4">
                                            <p:txEl>
                                              <p:pRg st="1" end="1"/>
                                            </p:txEl>
                                          </p:spTgt>
                                        </p:tgtEl>
                                        <p:attrNameLst>
                                          <p:attrName>stroke.color</p:attrName>
                                        </p:attrNameLst>
                                      </p:cBhvr>
                                      <p:by>
                                        <p:hsl h="0" s="-12549" l="-25098"/>
                                      </p:by>
                                    </p:animClr>
                                    <p:set>
                                      <p:cBhvr>
                                        <p:cTn id="16"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976" y="692696"/>
            <a:ext cx="4227934" cy="5637245"/>
          </a:xfrm>
          <a:prstGeom prst="rect">
            <a:avLst/>
          </a:prstGeom>
          <a:ln>
            <a:noFill/>
          </a:ln>
          <a:effectLst>
            <a:softEdge rad="112500"/>
          </a:effectLst>
        </p:spPr>
      </p:pic>
      <p:sp>
        <p:nvSpPr>
          <p:cNvPr id="4" name="Prostokąt 3"/>
          <p:cNvSpPr/>
          <p:nvPr/>
        </p:nvSpPr>
        <p:spPr>
          <a:xfrm>
            <a:off x="395536" y="1268760"/>
            <a:ext cx="7344816" cy="1200329"/>
          </a:xfrm>
          <a:prstGeom prst="rect">
            <a:avLst/>
          </a:prstGeom>
        </p:spPr>
        <p:txBody>
          <a:bodyPr wrap="square">
            <a:spAutoFit/>
          </a:bodyPr>
          <a:lstStyle/>
          <a:p>
            <a:r>
              <a:rPr lang="pl-PL" b="1" dirty="0">
                <a:effectLst>
                  <a:outerShdw blurRad="38100" dist="38100" dir="2700000" algn="tl">
                    <a:srgbClr val="000000">
                      <a:alpha val="43137"/>
                    </a:srgbClr>
                  </a:outerShdw>
                </a:effectLst>
              </a:rPr>
              <a:t>Jan Paweł II był dla </a:t>
            </a:r>
            <a:r>
              <a:rPr lang="pl-PL" b="1" dirty="0" smtClean="0">
                <a:effectLst>
                  <a:outerShdw blurRad="38100" dist="38100" dir="2700000" algn="tl">
                    <a:srgbClr val="000000">
                      <a:alpha val="43137"/>
                    </a:srgbClr>
                  </a:outerShdw>
                </a:effectLst>
              </a:rPr>
              <a:t>nas </a:t>
            </a:r>
            <a:r>
              <a:rPr lang="pl-PL" b="1" dirty="0">
                <a:effectLst>
                  <a:outerShdw blurRad="38100" dist="38100" dir="2700000" algn="tl">
                    <a:srgbClr val="000000">
                      <a:alpha val="43137"/>
                    </a:srgbClr>
                  </a:outerShdw>
                </a:effectLst>
              </a:rPr>
              <a:t>jak rodzice, jak dom, jak las obok domu – od zawsze. Nie było między nami powitania, jest pożegnanie. Na zawsze pozostanie w pamięci jego szczery uśmiech. To chyba tym ujął nas najbardziej tym, że był tak bardzo </a:t>
            </a:r>
            <a:r>
              <a:rPr lang="pl-PL" b="1" dirty="0" smtClean="0">
                <a:effectLst>
                  <a:outerShdw blurRad="38100" dist="38100" dir="2700000" algn="tl">
                    <a:srgbClr val="000000">
                      <a:alpha val="43137"/>
                    </a:srgbClr>
                  </a:outerShdw>
                </a:effectLst>
              </a:rPr>
              <a:t>ludzki. </a:t>
            </a:r>
            <a:endParaRPr lang="pl-PL" b="1" dirty="0">
              <a:effectLst>
                <a:outerShdw blurRad="38100" dist="38100" dir="2700000" algn="tl">
                  <a:srgbClr val="000000">
                    <a:alpha val="43137"/>
                  </a:srgbClr>
                </a:outerShdw>
              </a:effectLst>
            </a:endParaRPr>
          </a:p>
        </p:txBody>
      </p:sp>
      <p:pic>
        <p:nvPicPr>
          <p:cNvPr id="2" name="record2015040321312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424" y="6165304"/>
            <a:ext cx="609600" cy="609600"/>
          </a:xfrm>
          <a:prstGeom prst="rect">
            <a:avLst/>
          </a:prstGeom>
        </p:spPr>
      </p:pic>
    </p:spTree>
    <p:extLst>
      <p:ext uri="{BB962C8B-B14F-4D97-AF65-F5344CB8AC3E}">
        <p14:creationId xmlns:p14="http://schemas.microsoft.com/office/powerpoint/2010/main" val="4278280631"/>
      </p:ext>
    </p:extLst>
  </p:cSld>
  <p:clrMapOvr>
    <a:masterClrMapping/>
  </p:clrMapOvr>
  <p:transition spd="slow" advTm="2228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1" presetClass="mediacall" presetSubtype="0" fill="hold" nodeType="withEffect">
                                  <p:stCondLst>
                                    <p:cond delay="0"/>
                                  </p:stCondLst>
                                  <p:childTnLst>
                                    <p:cmd type="call" cmd="playFrom(0.0)">
                                      <p:cBhvr>
                                        <p:cTn id="12" dur="20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20584"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rotWithShape="1">
          <a:blip r:embed="rId2">
            <a:extLst>
              <a:ext uri="{28A0092B-C50C-407E-A947-70E740481C1C}">
                <a14:useLocalDpi xmlns:a14="http://schemas.microsoft.com/office/drawing/2010/main" val="0"/>
              </a:ext>
            </a:extLst>
          </a:blip>
          <a:srcRect t="36865" r="28874"/>
          <a:stretch/>
        </p:blipFill>
        <p:spPr>
          <a:xfrm>
            <a:off x="-36512" y="3204672"/>
            <a:ext cx="5557095" cy="3611341"/>
          </a:xfrm>
          <a:prstGeom prst="rect">
            <a:avLst/>
          </a:prstGeom>
          <a:ln>
            <a:noFill/>
          </a:ln>
          <a:effectLst>
            <a:softEdge rad="112500"/>
          </a:effectLst>
        </p:spPr>
      </p:pic>
      <p:sp>
        <p:nvSpPr>
          <p:cNvPr id="4" name="Prostokąt 3"/>
          <p:cNvSpPr/>
          <p:nvPr/>
        </p:nvSpPr>
        <p:spPr>
          <a:xfrm>
            <a:off x="0" y="16110"/>
            <a:ext cx="6480720" cy="1200329"/>
          </a:xfrm>
          <a:prstGeom prst="rect">
            <a:avLst/>
          </a:prstGeom>
        </p:spPr>
        <p:txBody>
          <a:bodyPr wrap="square">
            <a:spAutoFit/>
          </a:bodyPr>
          <a:lstStyle/>
          <a:p>
            <a:r>
              <a:rPr lang="pl-PL" i="1" dirty="0" smtClean="0">
                <a:effectLst>
                  <a:outerShdw blurRad="38100" dist="38100" dir="2700000" algn="tl">
                    <a:srgbClr val="000000">
                      <a:alpha val="43137"/>
                    </a:srgbClr>
                  </a:outerShdw>
                </a:effectLst>
              </a:rPr>
              <a:t>„Prag­nienie</a:t>
            </a:r>
            <a:r>
              <a:rPr lang="pl-PL" i="1" dirty="0">
                <a:effectLst>
                  <a:outerShdw blurRad="38100" dist="38100" dir="2700000" algn="tl">
                    <a:srgbClr val="000000">
                      <a:alpha val="43137"/>
                    </a:srgbClr>
                  </a:outerShdw>
                </a:effectLst>
              </a:rPr>
              <a:t>, by żyć le­piej, nie jest niczym złym, ale błędem jest styl życia, który wyżej sta­wia dążenie do te­go, by mieć aniżeli być, i chce więcej mieć, nie po </a:t>
            </a:r>
            <a:r>
              <a:rPr lang="pl-PL" i="1" dirty="0" smtClean="0">
                <a:effectLst>
                  <a:outerShdw blurRad="38100" dist="38100" dir="2700000" algn="tl">
                    <a:srgbClr val="000000">
                      <a:alpha val="43137"/>
                    </a:srgbClr>
                  </a:outerShdw>
                </a:effectLst>
              </a:rPr>
              <a:t>to,</a:t>
            </a:r>
            <a:r>
              <a:rPr lang="pl-PL" i="1" dirty="0">
                <a:effectLst>
                  <a:outerShdw blurRad="38100" dist="38100" dir="2700000" algn="tl">
                    <a:srgbClr val="000000">
                      <a:alpha val="43137"/>
                    </a:srgbClr>
                  </a:outerShdw>
                </a:effectLst>
              </a:rPr>
              <a:t> aby bar­dziej być, lecz by doz­nać w życiu </a:t>
            </a:r>
            <a:endParaRPr lang="pl-PL" i="1" dirty="0" smtClean="0">
              <a:effectLst>
                <a:outerShdw blurRad="38100" dist="38100" dir="2700000" algn="tl">
                  <a:srgbClr val="000000">
                    <a:alpha val="43137"/>
                  </a:srgbClr>
                </a:outerShdw>
              </a:effectLst>
            </a:endParaRPr>
          </a:p>
          <a:p>
            <a:r>
              <a:rPr lang="pl-PL" i="1" dirty="0" smtClean="0">
                <a:effectLst>
                  <a:outerShdw blurRad="38100" dist="38100" dir="2700000" algn="tl">
                    <a:srgbClr val="000000">
                      <a:alpha val="43137"/>
                    </a:srgbClr>
                  </a:outerShdw>
                </a:effectLst>
              </a:rPr>
              <a:t>naj­więcej przyjemności”.</a:t>
            </a:r>
            <a:r>
              <a:rPr lang="pl-PL" i="1" dirty="0">
                <a:effectLst>
                  <a:outerShdw blurRad="38100" dist="38100" dir="2700000" algn="tl">
                    <a:srgbClr val="000000">
                      <a:alpha val="43137"/>
                    </a:srgbClr>
                  </a:outerShdw>
                </a:effectLst>
              </a:rPr>
              <a:t> </a:t>
            </a:r>
          </a:p>
        </p:txBody>
      </p:sp>
      <p:sp>
        <p:nvSpPr>
          <p:cNvPr id="5" name="Prostokąt 4"/>
          <p:cNvSpPr/>
          <p:nvPr/>
        </p:nvSpPr>
        <p:spPr>
          <a:xfrm>
            <a:off x="2796658" y="4869160"/>
            <a:ext cx="6228184" cy="1754326"/>
          </a:xfrm>
          <a:prstGeom prst="rect">
            <a:avLst/>
          </a:prstGeom>
        </p:spPr>
        <p:txBody>
          <a:bodyPr wrap="square">
            <a:spAutoFit/>
          </a:bodyPr>
          <a:lstStyle/>
          <a:p>
            <a:r>
              <a:rPr lang="pl-PL" i="1" dirty="0" smtClean="0">
                <a:effectLst>
                  <a:outerShdw blurRad="38100" dist="38100" dir="2700000" algn="tl">
                    <a:srgbClr val="000000">
                      <a:alpha val="43137"/>
                    </a:srgbClr>
                  </a:outerShdw>
                </a:effectLst>
              </a:rPr>
              <a:t>„Każdy </a:t>
            </a:r>
            <a:r>
              <a:rPr lang="pl-PL" i="1" dirty="0">
                <a:effectLst>
                  <a:outerShdw blurRad="38100" dist="38100" dir="2700000" algn="tl">
                    <a:srgbClr val="000000">
                      <a:alpha val="43137"/>
                    </a:srgbClr>
                  </a:outerShdw>
                </a:effectLst>
              </a:rPr>
              <a:t>z </a:t>
            </a:r>
            <a:r>
              <a:rPr lang="pl-PL" i="1" dirty="0" smtClean="0">
                <a:effectLst>
                  <a:outerShdw blurRad="38100" dist="38100" dir="2700000" algn="tl">
                    <a:srgbClr val="000000">
                      <a:alpha val="43137"/>
                    </a:srgbClr>
                  </a:outerShdw>
                </a:effectLst>
              </a:rPr>
              <a:t>Was </a:t>
            </a:r>
            <a:r>
              <a:rPr lang="pl-PL" i="1" dirty="0">
                <a:effectLst>
                  <a:outerShdw blurRad="38100" dist="38100" dir="2700000" algn="tl">
                    <a:srgbClr val="000000">
                      <a:alpha val="43137"/>
                    </a:srgbClr>
                  </a:outerShdw>
                </a:effectLst>
              </a:rPr>
              <a:t>młodzi przy­jaciele znaj­du­je też w życiu ja­kieś </a:t>
            </a:r>
            <a:endParaRPr lang="pl-PL" i="1" dirty="0" smtClean="0">
              <a:effectLst>
                <a:outerShdw blurRad="38100" dist="38100" dir="2700000" algn="tl">
                  <a:srgbClr val="000000">
                    <a:alpha val="43137"/>
                  </a:srgbClr>
                </a:outerShdw>
              </a:effectLst>
            </a:endParaRPr>
          </a:p>
          <a:p>
            <a:r>
              <a:rPr lang="pl-PL" i="1" dirty="0" smtClean="0">
                <a:effectLst>
                  <a:outerShdw blurRad="38100" dist="38100" dir="2700000" algn="tl">
                    <a:srgbClr val="000000">
                      <a:alpha val="43137"/>
                    </a:srgbClr>
                  </a:outerShdw>
                </a:effectLst>
              </a:rPr>
              <a:t>swo­je </a:t>
            </a:r>
            <a:r>
              <a:rPr lang="pl-PL" i="1" dirty="0">
                <a:effectLst>
                  <a:outerShdw blurRad="38100" dist="38100" dir="2700000" algn="tl">
                    <a:srgbClr val="000000">
                      <a:alpha val="43137"/>
                    </a:srgbClr>
                  </a:outerShdw>
                </a:effectLst>
              </a:rPr>
              <a:t>Wes­ter­plat­te. </a:t>
            </a:r>
            <a:r>
              <a:rPr lang="pl-PL" i="1" dirty="0" smtClean="0">
                <a:effectLst>
                  <a:outerShdw blurRad="38100" dist="38100" dir="2700000" algn="tl">
                    <a:srgbClr val="000000">
                      <a:alpha val="43137"/>
                    </a:srgbClr>
                  </a:outerShdw>
                </a:effectLst>
              </a:rPr>
              <a:t>Ja­kiś</a:t>
            </a:r>
            <a:r>
              <a:rPr lang="pl-PL" i="1" dirty="0">
                <a:effectLst>
                  <a:outerShdw blurRad="38100" dist="38100" dir="2700000" algn="tl">
                    <a:srgbClr val="000000">
                      <a:alpha val="43137"/>
                    </a:srgbClr>
                  </a:outerShdw>
                </a:effectLst>
              </a:rPr>
              <a:t> wy­miar za­dań, które mu­si podjąć i </a:t>
            </a:r>
            <a:endParaRPr lang="pl-PL" i="1" dirty="0" smtClean="0">
              <a:effectLst>
                <a:outerShdw blurRad="38100" dist="38100" dir="2700000" algn="tl">
                  <a:srgbClr val="000000">
                    <a:alpha val="43137"/>
                  </a:srgbClr>
                </a:outerShdw>
              </a:effectLst>
            </a:endParaRPr>
          </a:p>
          <a:p>
            <a:r>
              <a:rPr lang="pl-PL" i="1" dirty="0" smtClean="0">
                <a:effectLst>
                  <a:outerShdw blurRad="38100" dist="38100" dir="2700000" algn="tl">
                    <a:srgbClr val="000000">
                      <a:alpha val="43137"/>
                    </a:srgbClr>
                  </a:outerShdw>
                </a:effectLst>
              </a:rPr>
              <a:t>wy­pełnić</a:t>
            </a:r>
            <a:r>
              <a:rPr lang="pl-PL" i="1" dirty="0">
                <a:effectLst>
                  <a:outerShdw blurRad="38100" dist="38100" dir="2700000" algn="tl">
                    <a:srgbClr val="000000">
                      <a:alpha val="43137"/>
                    </a:srgbClr>
                  </a:outerShdw>
                </a:effectLst>
              </a:rPr>
              <a:t>. Jakąś słuszną sprawę, o którą nie może nie wal­czyć. </a:t>
            </a:r>
            <a:endParaRPr lang="pl-PL" i="1" dirty="0" smtClean="0">
              <a:effectLst>
                <a:outerShdw blurRad="38100" dist="38100" dir="2700000" algn="tl">
                  <a:srgbClr val="000000">
                    <a:alpha val="43137"/>
                  </a:srgbClr>
                </a:outerShdw>
              </a:effectLst>
            </a:endParaRPr>
          </a:p>
          <a:p>
            <a:r>
              <a:rPr lang="pl-PL" i="1" dirty="0" smtClean="0">
                <a:effectLst>
                  <a:outerShdw blurRad="38100" dist="38100" dir="2700000" algn="tl">
                    <a:srgbClr val="000000">
                      <a:alpha val="43137"/>
                    </a:srgbClr>
                  </a:outerShdw>
                </a:effectLst>
              </a:rPr>
              <a:t>Ja­kiś</a:t>
            </a:r>
            <a:r>
              <a:rPr lang="pl-PL" i="1" dirty="0">
                <a:effectLst>
                  <a:outerShdw blurRad="38100" dist="38100" dir="2700000" algn="tl">
                    <a:srgbClr val="000000">
                      <a:alpha val="43137"/>
                    </a:srgbClr>
                  </a:outerShdw>
                </a:effectLst>
              </a:rPr>
              <a:t> obo­wiązek, </a:t>
            </a:r>
            <a:r>
              <a:rPr lang="pl-PL" i="1" dirty="0" smtClean="0">
                <a:effectLst>
                  <a:outerShdw blurRad="38100" dist="38100" dir="2700000" algn="tl">
                    <a:srgbClr val="000000">
                      <a:alpha val="43137"/>
                    </a:srgbClr>
                  </a:outerShdw>
                </a:effectLst>
              </a:rPr>
              <a:t>po­win­ność, od</a:t>
            </a:r>
            <a:r>
              <a:rPr lang="pl-PL" i="1" dirty="0">
                <a:effectLst>
                  <a:outerShdw blurRad="38100" dist="38100" dir="2700000" algn="tl">
                    <a:srgbClr val="000000">
                      <a:alpha val="43137"/>
                    </a:srgbClr>
                  </a:outerShdw>
                </a:effectLst>
              </a:rPr>
              <a:t> której nie </a:t>
            </a:r>
            <a:r>
              <a:rPr lang="pl-PL" i="1" dirty="0" smtClean="0">
                <a:effectLst>
                  <a:outerShdw blurRad="38100" dist="38100" dir="2700000" algn="tl">
                    <a:srgbClr val="000000">
                      <a:alpha val="43137"/>
                    </a:srgbClr>
                  </a:outerShdw>
                </a:effectLst>
              </a:rPr>
              <a:t>może</a:t>
            </a:r>
            <a:r>
              <a:rPr lang="pl-PL" i="1" dirty="0">
                <a:effectLst>
                  <a:outerShdw blurRad="38100" dist="38100" dir="2700000" algn="tl">
                    <a:srgbClr val="000000">
                      <a:alpha val="43137"/>
                    </a:srgbClr>
                  </a:outerShdw>
                </a:effectLst>
              </a:rPr>
              <a:t> się uchy­lać. </a:t>
            </a:r>
            <a:r>
              <a:rPr lang="pl-PL" i="1" dirty="0" smtClean="0">
                <a:effectLst>
                  <a:outerShdw blurRad="38100" dist="38100" dir="2700000" algn="tl">
                    <a:srgbClr val="000000">
                      <a:alpha val="43137"/>
                    </a:srgbClr>
                  </a:outerShdw>
                </a:effectLst>
              </a:rPr>
              <a:t>Wreszcie</a:t>
            </a:r>
            <a:r>
              <a:rPr lang="pl-PL" i="1" dirty="0">
                <a:effectLst>
                  <a:outerShdw blurRad="38100" dist="38100" dir="2700000" algn="tl">
                    <a:srgbClr val="000000">
                      <a:alpha val="43137"/>
                    </a:srgbClr>
                  </a:outerShdw>
                </a:effectLst>
              </a:rPr>
              <a:t> ja­kiś porządek prawd i war­tości, które trze­ba </a:t>
            </a:r>
            <a:r>
              <a:rPr lang="pl-PL" i="1" dirty="0" smtClean="0">
                <a:effectLst>
                  <a:outerShdw blurRad="38100" dist="38100" dir="2700000" algn="tl">
                    <a:srgbClr val="000000">
                      <a:alpha val="43137"/>
                    </a:srgbClr>
                  </a:outerShdw>
                </a:effectLst>
              </a:rPr>
              <a:t>ut­rzy­mać </a:t>
            </a:r>
            <a:r>
              <a:rPr lang="pl-PL" i="1" dirty="0">
                <a:effectLst>
                  <a:outerShdw blurRad="38100" dist="38100" dir="2700000" algn="tl">
                    <a:srgbClr val="000000">
                      <a:alpha val="43137"/>
                    </a:srgbClr>
                  </a:outerShdw>
                </a:effectLst>
              </a:rPr>
              <a:t>i </a:t>
            </a:r>
            <a:r>
              <a:rPr lang="pl-PL" i="1" dirty="0" smtClean="0">
                <a:effectLst>
                  <a:outerShdw blurRad="38100" dist="38100" dir="2700000" algn="tl">
                    <a:srgbClr val="000000">
                      <a:alpha val="43137"/>
                    </a:srgbClr>
                  </a:outerShdw>
                </a:effectLst>
              </a:rPr>
              <a:t>obronić”.</a:t>
            </a:r>
            <a:endParaRPr lang="pl-PL" i="1" dirty="0">
              <a:effectLst>
                <a:outerShdw blurRad="38100" dist="38100" dir="2700000" algn="tl">
                  <a:srgbClr val="000000">
                    <a:alpha val="43137"/>
                  </a:srgbClr>
                </a:outerShdw>
              </a:effectLst>
            </a:endParaRPr>
          </a:p>
        </p:txBody>
      </p:sp>
      <p:sp>
        <p:nvSpPr>
          <p:cNvPr id="3" name="Prostokąt 2"/>
          <p:cNvSpPr/>
          <p:nvPr/>
        </p:nvSpPr>
        <p:spPr>
          <a:xfrm>
            <a:off x="323528" y="1386345"/>
            <a:ext cx="4248472" cy="646331"/>
          </a:xfrm>
          <a:prstGeom prst="rect">
            <a:avLst/>
          </a:prstGeom>
        </p:spPr>
        <p:txBody>
          <a:bodyPr wrap="square">
            <a:spAutoFit/>
          </a:bodyPr>
          <a:lstStyle/>
          <a:p>
            <a:r>
              <a:rPr lang="pl-PL" i="1" dirty="0">
                <a:effectLst>
                  <a:outerShdw blurRad="38100" dist="38100" dir="2700000" algn="tl">
                    <a:srgbClr val="000000">
                      <a:alpha val="43137"/>
                    </a:srgbClr>
                  </a:outerShdw>
                </a:effectLst>
              </a:rPr>
              <a:t>„Dro­ga zba­wienia przechodzi także przez ludzką </a:t>
            </a:r>
            <a:r>
              <a:rPr lang="pl-PL" i="1" dirty="0" smtClean="0">
                <a:effectLst>
                  <a:outerShdw blurRad="38100" dist="38100" dir="2700000" algn="tl">
                    <a:srgbClr val="000000">
                      <a:alpha val="43137"/>
                    </a:srgbClr>
                  </a:outerShdw>
                </a:effectLst>
              </a:rPr>
              <a:t>pracę”.</a:t>
            </a:r>
            <a:endParaRPr lang="pl-PL" i="1" dirty="0">
              <a:effectLst>
                <a:outerShdw blurRad="38100" dist="38100" dir="2700000" algn="tl">
                  <a:srgbClr val="000000">
                    <a:alpha val="43137"/>
                  </a:srgbClr>
                </a:outerShdw>
              </a:effectLst>
            </a:endParaRPr>
          </a:p>
        </p:txBody>
      </p:sp>
      <p:sp>
        <p:nvSpPr>
          <p:cNvPr id="6" name="Prostokąt 5"/>
          <p:cNvSpPr/>
          <p:nvPr/>
        </p:nvSpPr>
        <p:spPr>
          <a:xfrm>
            <a:off x="1835696" y="2066762"/>
            <a:ext cx="4572000" cy="1200329"/>
          </a:xfrm>
          <a:prstGeom prst="rect">
            <a:avLst/>
          </a:prstGeom>
        </p:spPr>
        <p:txBody>
          <a:bodyPr>
            <a:spAutoFit/>
          </a:bodyPr>
          <a:lstStyle/>
          <a:p>
            <a:r>
              <a:rPr lang="pl-PL" i="1" dirty="0">
                <a:effectLst>
                  <a:outerShdw blurRad="38100" dist="38100" dir="2700000" algn="tl">
                    <a:srgbClr val="000000">
                      <a:alpha val="43137"/>
                    </a:srgbClr>
                  </a:outerShdw>
                </a:effectLst>
              </a:rPr>
              <a:t>„Uz­drówcie ra­ny przeszłości miłością. Niech wspólne cier­pienie nie pro­wadzi do rozłamu, ale niech spo­wodu­je cud </a:t>
            </a:r>
            <a:r>
              <a:rPr lang="pl-PL" i="1" dirty="0" smtClean="0">
                <a:effectLst>
                  <a:outerShdw blurRad="38100" dist="38100" dir="2700000" algn="tl">
                    <a:srgbClr val="000000">
                      <a:alpha val="43137"/>
                    </a:srgbClr>
                  </a:outerShdw>
                </a:effectLst>
              </a:rPr>
              <a:t>pojednania”.</a:t>
            </a:r>
            <a:endParaRPr lang="pl-PL" i="1" dirty="0">
              <a:effectLst>
                <a:outerShdw blurRad="38100" dist="38100" dir="2700000" algn="tl">
                  <a:srgbClr val="000000">
                    <a:alpha val="43137"/>
                  </a:srgbClr>
                </a:outerShdw>
              </a:effectLst>
            </a:endParaRPr>
          </a:p>
        </p:txBody>
      </p:sp>
      <p:sp>
        <p:nvSpPr>
          <p:cNvPr id="7" name="Prostokąt 6"/>
          <p:cNvSpPr/>
          <p:nvPr/>
        </p:nvSpPr>
        <p:spPr>
          <a:xfrm>
            <a:off x="6300192" y="980728"/>
            <a:ext cx="2736304" cy="1200329"/>
          </a:xfrm>
          <a:prstGeom prst="rect">
            <a:avLst/>
          </a:prstGeom>
        </p:spPr>
        <p:txBody>
          <a:bodyPr wrap="square">
            <a:spAutoFit/>
          </a:bodyPr>
          <a:lstStyle/>
          <a:p>
            <a:r>
              <a:rPr lang="pl-PL" i="1" dirty="0">
                <a:effectLst>
                  <a:outerShdw blurRad="38100" dist="38100" dir="2700000" algn="tl">
                    <a:srgbClr val="000000">
                      <a:alpha val="43137"/>
                    </a:srgbClr>
                  </a:outerShdw>
                </a:effectLst>
              </a:rPr>
              <a:t>„Nie ma po­koju bez </a:t>
            </a:r>
          </a:p>
          <a:p>
            <a:r>
              <a:rPr lang="pl-PL" i="1" dirty="0">
                <a:effectLst>
                  <a:outerShdw blurRad="38100" dist="38100" dir="2700000" algn="tl">
                    <a:srgbClr val="000000">
                      <a:alpha val="43137"/>
                    </a:srgbClr>
                  </a:outerShdw>
                </a:effectLst>
              </a:rPr>
              <a:t>spra­wied­li­wości, nie ma </a:t>
            </a:r>
          </a:p>
          <a:p>
            <a:r>
              <a:rPr lang="pl-PL" i="1" dirty="0">
                <a:effectLst>
                  <a:outerShdw blurRad="38100" dist="38100" dir="2700000" algn="tl">
                    <a:srgbClr val="000000">
                      <a:alpha val="43137"/>
                    </a:srgbClr>
                  </a:outerShdw>
                </a:effectLst>
              </a:rPr>
              <a:t>spra­wied­li­wości bez </a:t>
            </a:r>
            <a:r>
              <a:rPr lang="pl-PL" i="1" dirty="0" smtClean="0">
                <a:effectLst>
                  <a:outerShdw blurRad="38100" dist="38100" dir="2700000" algn="tl">
                    <a:srgbClr val="000000">
                      <a:alpha val="43137"/>
                    </a:srgbClr>
                  </a:outerShdw>
                </a:effectLst>
              </a:rPr>
              <a:t>przebaczenia”.</a:t>
            </a:r>
            <a:r>
              <a:rPr lang="pl-PL" i="1" dirty="0">
                <a:effectLst>
                  <a:outerShdw blurRad="38100" dist="38100" dir="2700000" algn="tl">
                    <a:srgbClr val="000000">
                      <a:alpha val="43137"/>
                    </a:srgbClr>
                  </a:outerShdw>
                </a:effectLst>
              </a:rPr>
              <a:t> </a:t>
            </a:r>
          </a:p>
        </p:txBody>
      </p:sp>
      <p:sp>
        <p:nvSpPr>
          <p:cNvPr id="8" name="Prostokąt 7"/>
          <p:cNvSpPr/>
          <p:nvPr/>
        </p:nvSpPr>
        <p:spPr>
          <a:xfrm>
            <a:off x="4121696" y="4005064"/>
            <a:ext cx="4572000" cy="646331"/>
          </a:xfrm>
          <a:prstGeom prst="rect">
            <a:avLst/>
          </a:prstGeom>
        </p:spPr>
        <p:txBody>
          <a:bodyPr>
            <a:spAutoFit/>
          </a:bodyPr>
          <a:lstStyle/>
          <a:p>
            <a:r>
              <a:rPr lang="pl-PL" i="1" dirty="0">
                <a:effectLst>
                  <a:outerShdw blurRad="38100" dist="38100" dir="2700000" algn="tl">
                    <a:srgbClr val="000000">
                      <a:alpha val="43137"/>
                    </a:srgbClr>
                  </a:outerShdw>
                </a:effectLst>
              </a:rPr>
              <a:t>„Miej­cie od­wagę żyć dla Miłości, Bóg jest </a:t>
            </a:r>
            <a:r>
              <a:rPr lang="pl-PL" i="1" dirty="0" smtClean="0">
                <a:effectLst>
                  <a:outerShdw blurRad="38100" dist="38100" dir="2700000" algn="tl">
                    <a:srgbClr val="000000">
                      <a:alpha val="43137"/>
                    </a:srgbClr>
                  </a:outerShdw>
                </a:effectLst>
              </a:rPr>
              <a:t>Miłością”.</a:t>
            </a:r>
            <a:endParaRPr lang="pl-PL" i="1" dirty="0">
              <a:effectLst>
                <a:outerShdw blurRad="38100" dist="38100" dir="2700000" algn="tl">
                  <a:srgbClr val="000000">
                    <a:alpha val="43137"/>
                  </a:srgbClr>
                </a:outerShdw>
              </a:effectLst>
            </a:endParaRPr>
          </a:p>
        </p:txBody>
      </p:sp>
      <p:sp>
        <p:nvSpPr>
          <p:cNvPr id="9" name="Prostokąt 8"/>
          <p:cNvSpPr/>
          <p:nvPr/>
        </p:nvSpPr>
        <p:spPr>
          <a:xfrm>
            <a:off x="5796136" y="2996952"/>
            <a:ext cx="3006080" cy="646331"/>
          </a:xfrm>
          <a:prstGeom prst="rect">
            <a:avLst/>
          </a:prstGeom>
        </p:spPr>
        <p:txBody>
          <a:bodyPr wrap="square">
            <a:spAutoFit/>
          </a:bodyPr>
          <a:lstStyle/>
          <a:p>
            <a:r>
              <a:rPr lang="pl-PL" i="1" dirty="0">
                <a:effectLst>
                  <a:outerShdw blurRad="38100" dist="38100" dir="2700000" algn="tl">
                    <a:srgbClr val="000000">
                      <a:alpha val="43137"/>
                    </a:srgbClr>
                  </a:outerShdw>
                </a:effectLst>
              </a:rPr>
              <a:t>„Nie żyje się, nie kocha się, nie umiera się – na </a:t>
            </a:r>
            <a:r>
              <a:rPr lang="pl-PL" i="1" dirty="0" smtClean="0">
                <a:effectLst>
                  <a:outerShdw blurRad="38100" dist="38100" dir="2700000" algn="tl">
                    <a:srgbClr val="000000">
                      <a:alpha val="43137"/>
                    </a:srgbClr>
                  </a:outerShdw>
                </a:effectLst>
              </a:rPr>
              <a:t>próbę”.</a:t>
            </a:r>
            <a:endParaRPr lang="pl-PL" i="1" dirty="0">
              <a:effectLst>
                <a:outerShdw blurRad="38100" dist="38100" dir="2700000" algn="tl">
                  <a:srgbClr val="000000">
                    <a:alpha val="43137"/>
                  </a:srgbClr>
                </a:outerShdw>
              </a:effectLst>
            </a:endParaRPr>
          </a:p>
        </p:txBody>
      </p:sp>
      <p:sp>
        <p:nvSpPr>
          <p:cNvPr id="10" name="pole tekstowe 9"/>
          <p:cNvSpPr txBox="1"/>
          <p:nvPr/>
        </p:nvSpPr>
        <p:spPr>
          <a:xfrm>
            <a:off x="7348702" y="6486914"/>
            <a:ext cx="1781944" cy="369332"/>
          </a:xfrm>
          <a:prstGeom prst="rect">
            <a:avLst/>
          </a:prstGeom>
          <a:noFill/>
        </p:spPr>
        <p:txBody>
          <a:bodyPr wrap="square" rtlCol="0">
            <a:spAutoFit/>
          </a:bodyPr>
          <a:lstStyle/>
          <a:p>
            <a:r>
              <a:rPr lang="pl-PL" dirty="0" smtClean="0"/>
              <a:t>SŁOWA  JP II</a:t>
            </a:r>
            <a:endParaRPr lang="pl-PL" dirty="0"/>
          </a:p>
        </p:txBody>
      </p:sp>
    </p:spTree>
    <p:extLst>
      <p:ext uri="{BB962C8B-B14F-4D97-AF65-F5344CB8AC3E}">
        <p14:creationId xmlns:p14="http://schemas.microsoft.com/office/powerpoint/2010/main" val="1838078308"/>
      </p:ext>
    </p:extLst>
  </p:cSld>
  <p:clrMapOvr>
    <a:masterClrMapping/>
  </p:clrMapOvr>
  <p:transition spd="slow" advTm="36704">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1691680" y="5517232"/>
            <a:ext cx="5976664" cy="1200329"/>
          </a:xfrm>
          <a:prstGeom prst="rect">
            <a:avLst/>
          </a:prstGeom>
          <a:noFill/>
        </p:spPr>
        <p:txBody>
          <a:bodyPr wrap="square" rtlCol="0">
            <a:spAutoFit/>
          </a:bodyPr>
          <a:lstStyle/>
          <a:p>
            <a:r>
              <a:rPr lang="pl-PL" dirty="0" smtClean="0"/>
              <a:t>Autor:  Anita Magiera </a:t>
            </a:r>
          </a:p>
          <a:p>
            <a:r>
              <a:rPr lang="pl-PL" dirty="0" smtClean="0"/>
              <a:t>Szkoła: Zespół Szkół Technicznych i Ogólnokształcących </a:t>
            </a:r>
          </a:p>
          <a:p>
            <a:r>
              <a:rPr lang="pl-PL" dirty="0" smtClean="0"/>
              <a:t>              im. </a:t>
            </a:r>
            <a:r>
              <a:rPr lang="pl-PL" dirty="0" smtClean="0"/>
              <a:t>S. </a:t>
            </a:r>
            <a:r>
              <a:rPr lang="pl-PL" dirty="0" smtClean="0"/>
              <a:t>Żeromskiego w Częstochowie </a:t>
            </a:r>
          </a:p>
          <a:p>
            <a:r>
              <a:rPr lang="pl-PL" dirty="0" smtClean="0"/>
              <a:t>Opiekun: </a:t>
            </a:r>
            <a:r>
              <a:rPr lang="pl-PL" dirty="0"/>
              <a:t>s. Joanna Musiał</a:t>
            </a:r>
          </a:p>
        </p:txBody>
      </p:sp>
      <p:sp>
        <p:nvSpPr>
          <p:cNvPr id="2" name="pole tekstowe 1"/>
          <p:cNvSpPr txBox="1"/>
          <p:nvPr/>
        </p:nvSpPr>
        <p:spPr>
          <a:xfrm>
            <a:off x="3095836" y="188640"/>
            <a:ext cx="3024336" cy="523220"/>
          </a:xfrm>
          <a:prstGeom prst="rect">
            <a:avLst/>
          </a:prstGeom>
          <a:noFill/>
        </p:spPr>
        <p:txBody>
          <a:bodyPr wrap="square" rtlCol="0">
            <a:spAutoFit/>
          </a:bodyPr>
          <a:lstStyle/>
          <a:p>
            <a:r>
              <a:rPr lang="pl-PL" sz="2800" b="1" dirty="0" smtClean="0">
                <a:effectLst>
                  <a:outerShdw blurRad="38100" dist="38100" dir="2700000" algn="tl">
                    <a:srgbClr val="000000">
                      <a:alpha val="43137"/>
                    </a:srgbClr>
                  </a:outerShdw>
                </a:effectLst>
              </a:rPr>
              <a:t>BIBLIOGRAFIA</a:t>
            </a:r>
            <a:r>
              <a:rPr lang="pl-PL" dirty="0" smtClean="0"/>
              <a:t> </a:t>
            </a:r>
            <a:endParaRPr lang="pl-PL" dirty="0"/>
          </a:p>
        </p:txBody>
      </p:sp>
      <p:sp>
        <p:nvSpPr>
          <p:cNvPr id="3" name="Prostokąt 2"/>
          <p:cNvSpPr/>
          <p:nvPr/>
        </p:nvSpPr>
        <p:spPr>
          <a:xfrm>
            <a:off x="1032345" y="836712"/>
            <a:ext cx="7039106" cy="646331"/>
          </a:xfrm>
          <a:prstGeom prst="rect">
            <a:avLst/>
          </a:prstGeom>
        </p:spPr>
        <p:txBody>
          <a:bodyPr wrap="square">
            <a:spAutoFit/>
          </a:bodyPr>
          <a:lstStyle/>
          <a:p>
            <a:r>
              <a:rPr lang="pl-PL" dirty="0">
                <a:hlinkClick r:id="rId2"/>
              </a:rPr>
              <a:t>http://</a:t>
            </a:r>
            <a:r>
              <a:rPr lang="pl-PL" dirty="0" smtClean="0">
                <a:hlinkClick r:id="rId2"/>
              </a:rPr>
              <a:t>www.zosia.piasta.pl/papiez.htm</a:t>
            </a:r>
            <a:endParaRPr lang="pl-PL" dirty="0" smtClean="0"/>
          </a:p>
          <a:p>
            <a:endParaRPr lang="pl-PL" dirty="0"/>
          </a:p>
        </p:txBody>
      </p:sp>
      <p:sp>
        <p:nvSpPr>
          <p:cNvPr id="5" name="Prostokąt 4"/>
          <p:cNvSpPr/>
          <p:nvPr/>
        </p:nvSpPr>
        <p:spPr>
          <a:xfrm>
            <a:off x="1032345" y="1340768"/>
            <a:ext cx="7039105" cy="923330"/>
          </a:xfrm>
          <a:prstGeom prst="rect">
            <a:avLst/>
          </a:prstGeom>
        </p:spPr>
        <p:txBody>
          <a:bodyPr wrap="square">
            <a:spAutoFit/>
          </a:bodyPr>
          <a:lstStyle/>
          <a:p>
            <a:r>
              <a:rPr lang="pl-PL" dirty="0">
                <a:hlinkClick r:id="rId3"/>
              </a:rPr>
              <a:t>http://</a:t>
            </a:r>
            <a:r>
              <a:rPr lang="pl-PL" dirty="0" smtClean="0">
                <a:hlinkClick r:id="rId3"/>
              </a:rPr>
              <a:t>www.swjakub.pl/index.php?option=com_content&amp;view=article&amp;id=502&amp;Itemid=172</a:t>
            </a:r>
            <a:endParaRPr lang="pl-PL" dirty="0" smtClean="0"/>
          </a:p>
          <a:p>
            <a:endParaRPr lang="pl-PL" dirty="0"/>
          </a:p>
        </p:txBody>
      </p:sp>
      <p:sp>
        <p:nvSpPr>
          <p:cNvPr id="6" name="pole tekstowe 5"/>
          <p:cNvSpPr txBox="1"/>
          <p:nvPr/>
        </p:nvSpPr>
        <p:spPr>
          <a:xfrm>
            <a:off x="1029559" y="2708920"/>
            <a:ext cx="6899646" cy="646331"/>
          </a:xfrm>
          <a:prstGeom prst="rect">
            <a:avLst/>
          </a:prstGeom>
          <a:noFill/>
        </p:spPr>
        <p:txBody>
          <a:bodyPr wrap="none" rtlCol="0">
            <a:spAutoFit/>
          </a:bodyPr>
          <a:lstStyle/>
          <a:p>
            <a:r>
              <a:rPr lang="pl-PL" dirty="0" smtClean="0">
                <a:solidFill>
                  <a:schemeClr val="accent5">
                    <a:lumMod val="50000"/>
                  </a:schemeClr>
                </a:solidFill>
              </a:rPr>
              <a:t>„Papież”, Pamiątka z Pontyfikatu Jana Pawła Wielkiego, </a:t>
            </a:r>
          </a:p>
          <a:p>
            <a:r>
              <a:rPr lang="pl-PL" dirty="0" smtClean="0">
                <a:solidFill>
                  <a:schemeClr val="accent5">
                    <a:lumMod val="50000"/>
                  </a:schemeClr>
                </a:solidFill>
              </a:rPr>
              <a:t>Album Papieski, Wydanie VI, Wydawnictwo 3S MEDIA Sp. z o.o.</a:t>
            </a:r>
            <a:endParaRPr lang="pl-PL" dirty="0">
              <a:solidFill>
                <a:schemeClr val="accent5">
                  <a:lumMod val="50000"/>
                </a:schemeClr>
              </a:solidFill>
            </a:endParaRPr>
          </a:p>
        </p:txBody>
      </p:sp>
      <p:sp>
        <p:nvSpPr>
          <p:cNvPr id="7" name="Prostokąt 6"/>
          <p:cNvSpPr/>
          <p:nvPr/>
        </p:nvSpPr>
        <p:spPr>
          <a:xfrm>
            <a:off x="1032345" y="2132856"/>
            <a:ext cx="6899646" cy="646331"/>
          </a:xfrm>
          <a:prstGeom prst="rect">
            <a:avLst/>
          </a:prstGeom>
        </p:spPr>
        <p:txBody>
          <a:bodyPr wrap="square">
            <a:spAutoFit/>
          </a:bodyPr>
          <a:lstStyle/>
          <a:p>
            <a:r>
              <a:rPr lang="pl-PL" dirty="0">
                <a:hlinkClick r:id="rId4"/>
              </a:rPr>
              <a:t>https://</a:t>
            </a:r>
            <a:r>
              <a:rPr lang="pl-PL" dirty="0" smtClean="0">
                <a:hlinkClick r:id="rId4"/>
              </a:rPr>
              <a:t>www.numizmatyczny.pl/html/326.html</a:t>
            </a:r>
            <a:endParaRPr lang="pl-PL" dirty="0" smtClean="0"/>
          </a:p>
          <a:p>
            <a:endParaRPr lang="pl-PL" dirty="0" smtClean="0"/>
          </a:p>
        </p:txBody>
      </p:sp>
      <p:sp>
        <p:nvSpPr>
          <p:cNvPr id="8" name="pole tekstowe 7"/>
          <p:cNvSpPr txBox="1"/>
          <p:nvPr/>
        </p:nvSpPr>
        <p:spPr>
          <a:xfrm>
            <a:off x="1029559" y="3501008"/>
            <a:ext cx="7164141" cy="646331"/>
          </a:xfrm>
          <a:prstGeom prst="rect">
            <a:avLst/>
          </a:prstGeom>
          <a:noFill/>
        </p:spPr>
        <p:txBody>
          <a:bodyPr wrap="none" rtlCol="0">
            <a:spAutoFit/>
          </a:bodyPr>
          <a:lstStyle/>
          <a:p>
            <a:r>
              <a:rPr lang="pl-PL" dirty="0" smtClean="0">
                <a:solidFill>
                  <a:schemeClr val="accent5">
                    <a:lumMod val="50000"/>
                  </a:schemeClr>
                </a:solidFill>
              </a:rPr>
              <a:t>„Jan Paweł II i góry”</a:t>
            </a:r>
            <a:r>
              <a:rPr lang="pl-PL" dirty="0">
                <a:solidFill>
                  <a:schemeClr val="accent5">
                    <a:lumMod val="50000"/>
                  </a:schemeClr>
                </a:solidFill>
              </a:rPr>
              <a:t> </a:t>
            </a:r>
            <a:r>
              <a:rPr lang="pl-PL" dirty="0" smtClean="0">
                <a:solidFill>
                  <a:schemeClr val="accent5">
                    <a:lumMod val="50000"/>
                  </a:schemeClr>
                </a:solidFill>
              </a:rPr>
              <a:t>2008, kalendarz , Wydawnictwo Diecezjalne </a:t>
            </a:r>
          </a:p>
          <a:p>
            <a:r>
              <a:rPr lang="pl-PL" dirty="0" smtClean="0">
                <a:solidFill>
                  <a:schemeClr val="accent5">
                    <a:lumMod val="50000"/>
                  </a:schemeClr>
                </a:solidFill>
              </a:rPr>
              <a:t>i Drukarnia w Sandomierzu  </a:t>
            </a:r>
            <a:endParaRPr lang="pl-PL" dirty="0">
              <a:solidFill>
                <a:schemeClr val="accent5">
                  <a:lumMod val="50000"/>
                </a:schemeClr>
              </a:solidFill>
            </a:endParaRPr>
          </a:p>
        </p:txBody>
      </p:sp>
      <p:sp>
        <p:nvSpPr>
          <p:cNvPr id="9" name="pole tekstowe 8"/>
          <p:cNvSpPr txBox="1"/>
          <p:nvPr/>
        </p:nvSpPr>
        <p:spPr>
          <a:xfrm>
            <a:off x="1035013" y="4293096"/>
            <a:ext cx="7151317" cy="646331"/>
          </a:xfrm>
          <a:prstGeom prst="rect">
            <a:avLst/>
          </a:prstGeom>
          <a:noFill/>
        </p:spPr>
        <p:txBody>
          <a:bodyPr wrap="none" rtlCol="0">
            <a:spAutoFit/>
          </a:bodyPr>
          <a:lstStyle/>
          <a:p>
            <a:r>
              <a:rPr lang="pl-PL" dirty="0" smtClean="0">
                <a:solidFill>
                  <a:schemeClr val="accent5">
                    <a:lumMod val="50000"/>
                  </a:schemeClr>
                </a:solidFill>
              </a:rPr>
              <a:t>„Podróże Jana Pawła II do Polski”, Pielgrzymka 4 , 1-9 czerwca 1991,</a:t>
            </a:r>
          </a:p>
          <a:p>
            <a:r>
              <a:rPr lang="pl-PL" dirty="0" smtClean="0">
                <a:solidFill>
                  <a:schemeClr val="accent5">
                    <a:lumMod val="50000"/>
                  </a:schemeClr>
                </a:solidFill>
              </a:rPr>
              <a:t>Wydawnictwo EDIPRESSE POLSKA S.A.</a:t>
            </a:r>
            <a:endParaRPr lang="pl-PL" dirty="0">
              <a:solidFill>
                <a:schemeClr val="accent5">
                  <a:lumMod val="50000"/>
                </a:schemeClr>
              </a:solidFill>
            </a:endParaRPr>
          </a:p>
        </p:txBody>
      </p:sp>
    </p:spTree>
    <p:extLst>
      <p:ext uri="{BB962C8B-B14F-4D97-AF65-F5344CB8AC3E}">
        <p14:creationId xmlns:p14="http://schemas.microsoft.com/office/powerpoint/2010/main" val="2243349738"/>
      </p:ext>
    </p:extLst>
  </p:cSld>
  <p:clrMapOvr>
    <a:masterClrMapping/>
  </p:clrMapOvr>
  <p:transition spd="slow" advTm="3596">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290" y="260648"/>
            <a:ext cx="6336704" cy="4752528"/>
          </a:xfrm>
          <a:prstGeom prst="rect">
            <a:avLst/>
          </a:prstGeom>
          <a:ln>
            <a:noFill/>
          </a:ln>
          <a:effectLst>
            <a:softEdge rad="112500"/>
          </a:effectLst>
        </p:spPr>
      </p:pic>
      <p:sp>
        <p:nvSpPr>
          <p:cNvPr id="8" name="Prostokąt 7"/>
          <p:cNvSpPr/>
          <p:nvPr/>
        </p:nvSpPr>
        <p:spPr>
          <a:xfrm>
            <a:off x="5292080" y="2924944"/>
            <a:ext cx="3552922" cy="3416320"/>
          </a:xfrm>
          <a:prstGeom prst="rect">
            <a:avLst/>
          </a:prstGeom>
        </p:spPr>
        <p:txBody>
          <a:bodyPr wrap="square">
            <a:spAutoFit/>
          </a:bodyPr>
          <a:lstStyle/>
          <a:p>
            <a:r>
              <a:rPr lang="pl-PL" b="1" dirty="0" smtClean="0">
                <a:effectLst>
                  <a:outerShdw blurRad="38100" dist="38100" dir="2700000" algn="tl">
                    <a:srgbClr val="000000">
                      <a:alpha val="43137"/>
                    </a:srgbClr>
                  </a:outerShdw>
                </a:effectLst>
              </a:rPr>
              <a:t>Święty Jan Paweł II – </a:t>
            </a:r>
          </a:p>
          <a:p>
            <a:r>
              <a:rPr lang="pl-PL" b="1" dirty="0" smtClean="0">
                <a:effectLst>
                  <a:outerShdw blurRad="38100" dist="38100" dir="2700000" algn="tl">
                    <a:srgbClr val="000000">
                      <a:alpha val="43137"/>
                    </a:srgbClr>
                  </a:outerShdw>
                </a:effectLst>
              </a:rPr>
              <a:t>Karol Józef Wojtyła </a:t>
            </a:r>
          </a:p>
          <a:p>
            <a:r>
              <a:rPr lang="pl-PL" b="1" dirty="0" smtClean="0">
                <a:effectLst>
                  <a:outerShdw blurRad="38100" dist="38100" dir="2700000" algn="tl">
                    <a:srgbClr val="000000">
                      <a:alpha val="43137"/>
                    </a:srgbClr>
                  </a:outerShdw>
                </a:effectLst>
              </a:rPr>
              <a:t>urodził się 18 maja 1920 roku</a:t>
            </a:r>
          </a:p>
          <a:p>
            <a:r>
              <a:rPr lang="pl-PL" b="1" dirty="0" smtClean="0">
                <a:effectLst>
                  <a:outerShdw blurRad="38100" dist="38100" dir="2700000" algn="tl">
                    <a:srgbClr val="000000">
                      <a:alpha val="43137"/>
                    </a:srgbClr>
                  </a:outerShdw>
                </a:effectLst>
              </a:rPr>
              <a:t>w Wadowicach, </a:t>
            </a:r>
          </a:p>
          <a:p>
            <a:r>
              <a:rPr lang="pl-PL" b="1" dirty="0" smtClean="0">
                <a:effectLst>
                  <a:outerShdw blurRad="38100" dist="38100" dir="2700000" algn="tl">
                    <a:srgbClr val="000000">
                      <a:alpha val="43137"/>
                    </a:srgbClr>
                  </a:outerShdw>
                </a:effectLst>
              </a:rPr>
              <a:t>zmarł 2 kwietnia 2005 roku</a:t>
            </a:r>
          </a:p>
          <a:p>
            <a:r>
              <a:rPr lang="pl-PL" b="1" dirty="0" smtClean="0">
                <a:effectLst>
                  <a:outerShdw blurRad="38100" dist="38100" dir="2700000" algn="tl">
                    <a:srgbClr val="000000">
                      <a:alpha val="43137"/>
                    </a:srgbClr>
                  </a:outerShdw>
                </a:effectLst>
              </a:rPr>
              <a:t>w Watykanie. </a:t>
            </a:r>
          </a:p>
          <a:p>
            <a:r>
              <a:rPr lang="pl-PL" b="1" dirty="0" smtClean="0">
                <a:effectLst>
                  <a:outerShdw blurRad="38100" dist="38100" dir="2700000" algn="tl">
                    <a:srgbClr val="000000">
                      <a:alpha val="43137"/>
                    </a:srgbClr>
                  </a:outerShdw>
                </a:effectLst>
              </a:rPr>
              <a:t>Był sługą Kościoła katolickiego,  </a:t>
            </a:r>
          </a:p>
          <a:p>
            <a:r>
              <a:rPr lang="pl-PL" b="1" dirty="0" smtClean="0">
                <a:effectLst>
                  <a:outerShdw blurRad="38100" dist="38100" dir="2700000" algn="tl">
                    <a:srgbClr val="000000">
                      <a:alpha val="43137"/>
                    </a:srgbClr>
                  </a:outerShdw>
                </a:effectLst>
              </a:rPr>
              <a:t>arcybiskupem krakowskim, </a:t>
            </a:r>
          </a:p>
          <a:p>
            <a:r>
              <a:rPr lang="pl-PL" b="1" dirty="0" smtClean="0">
                <a:effectLst>
                  <a:outerShdw blurRad="38100" dist="38100" dir="2700000" algn="tl">
                    <a:srgbClr val="000000">
                      <a:alpha val="43137"/>
                    </a:srgbClr>
                  </a:outerShdw>
                </a:effectLst>
              </a:rPr>
              <a:t>kardynałem,                  </a:t>
            </a:r>
          </a:p>
          <a:p>
            <a:r>
              <a:rPr lang="pl-PL" b="1" dirty="0" smtClean="0">
                <a:effectLst>
                  <a:outerShdw blurRad="38100" dist="38100" dir="2700000" algn="tl">
                    <a:srgbClr val="000000">
                      <a:alpha val="43137"/>
                    </a:srgbClr>
                  </a:outerShdw>
                </a:effectLst>
              </a:rPr>
              <a:t>od 16 października 1978 roku</a:t>
            </a:r>
          </a:p>
          <a:p>
            <a:r>
              <a:rPr lang="pl-PL" b="1" dirty="0" smtClean="0">
                <a:effectLst>
                  <a:outerShdw blurRad="38100" dist="38100" dir="2700000" algn="tl">
                    <a:srgbClr val="000000">
                      <a:alpha val="43137"/>
                    </a:srgbClr>
                  </a:outerShdw>
                </a:effectLst>
              </a:rPr>
              <a:t>do 2 kwietnia 2005 roku</a:t>
            </a:r>
          </a:p>
          <a:p>
            <a:r>
              <a:rPr lang="pl-PL" b="1" dirty="0" smtClean="0">
                <a:effectLst>
                  <a:outerShdw blurRad="38100" dist="38100" dir="2700000" algn="tl">
                    <a:srgbClr val="000000">
                      <a:alpha val="43137"/>
                    </a:srgbClr>
                  </a:outerShdw>
                </a:effectLst>
              </a:rPr>
              <a:t>wspaniałym papieżem. </a:t>
            </a:r>
            <a:endParaRPr lang="pl-PL" b="1" dirty="0">
              <a:effectLst>
                <a:outerShdw blurRad="38100" dist="38100" dir="2700000" algn="tl">
                  <a:srgbClr val="000000">
                    <a:alpha val="43137"/>
                  </a:srgbClr>
                </a:outerShdw>
              </a:effectLst>
            </a:endParaRPr>
          </a:p>
        </p:txBody>
      </p:sp>
      <p:pic>
        <p:nvPicPr>
          <p:cNvPr id="3" name="record2015040414141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6165304"/>
            <a:ext cx="609600" cy="609600"/>
          </a:xfrm>
          <a:prstGeom prst="rect">
            <a:avLst/>
          </a:prstGeom>
        </p:spPr>
      </p:pic>
    </p:spTree>
    <p:extLst>
      <p:ext uri="{BB962C8B-B14F-4D97-AF65-F5344CB8AC3E}">
        <p14:creationId xmlns:p14="http://schemas.microsoft.com/office/powerpoint/2010/main" val="2852117217"/>
      </p:ext>
    </p:extLst>
  </p:cSld>
  <p:clrMapOvr>
    <a:masterClrMapping/>
  </p:clrMapOvr>
  <p:transition spd="slow" advTm="2666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267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stopEvt time="26665"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96" y="1760985"/>
            <a:ext cx="3795886" cy="5061181"/>
          </a:xfrm>
          <a:prstGeom prst="rect">
            <a:avLst/>
          </a:prstGeom>
          <a:ln>
            <a:noFill/>
          </a:ln>
          <a:effectLst>
            <a:softEdge rad="112500"/>
          </a:effectLst>
        </p:spPr>
      </p:pic>
      <p:sp>
        <p:nvSpPr>
          <p:cNvPr id="4" name="Prostokąt 3"/>
          <p:cNvSpPr/>
          <p:nvPr/>
        </p:nvSpPr>
        <p:spPr>
          <a:xfrm>
            <a:off x="2699792" y="188640"/>
            <a:ext cx="6606480" cy="2862322"/>
          </a:xfrm>
          <a:prstGeom prst="rect">
            <a:avLst/>
          </a:prstGeom>
        </p:spPr>
        <p:txBody>
          <a:bodyPr wrap="square">
            <a:spAutoFit/>
          </a:bodyPr>
          <a:lstStyle/>
          <a:p>
            <a:r>
              <a:rPr lang="pl-PL" b="1" dirty="0">
                <a:effectLst>
                  <a:outerShdw blurRad="38100" dist="38100" dir="2700000" algn="tl">
                    <a:srgbClr val="000000">
                      <a:alpha val="43137"/>
                    </a:srgbClr>
                  </a:outerShdw>
                </a:effectLst>
              </a:rPr>
              <a:t>Jan Paweł II był </a:t>
            </a:r>
            <a:r>
              <a:rPr lang="pl-PL" b="1" dirty="0" smtClean="0">
                <a:effectLst>
                  <a:outerShdw blurRad="38100" dist="38100" dir="2700000" algn="tl">
                    <a:srgbClr val="000000">
                      <a:alpha val="43137"/>
                    </a:srgbClr>
                  </a:outerShdw>
                </a:effectLst>
              </a:rPr>
              <a:t>Polakiem-Papieżem</a:t>
            </a:r>
            <a:r>
              <a:rPr lang="pl-PL" b="1" dirty="0">
                <a:effectLst>
                  <a:outerShdw blurRad="38100" dist="38100" dir="2700000" algn="tl">
                    <a:srgbClr val="000000">
                      <a:alpha val="43137"/>
                    </a:srgbClr>
                  </a:outerShdw>
                </a:effectLst>
              </a:rPr>
              <a:t>. Cały świat słuchał nauk, które przede wszystkim kierował do młodzieży, bo żywił w niej nadzieje na lepsze jutro. Starał się dotrzeć do ludzi, ponieważ uważał, że to właśnie w naszych rękach jest przyszłość świata. To właśnie z nami modlił się, śpiewał, rozmawiał, żartował. Dawał wskazówki, jak powinniśmy żyć. Ludzie traktowali go jak ojca, który co prawda daleko, ale zawszy był obecny. Nie straszne mu było cierpienia. Nie odwracał się od oszpeconych ludzi. Kochał wszystkich bez wyjątku. Wybaczał grzechy, nawet te najcięższe.</a:t>
            </a:r>
          </a:p>
        </p:txBody>
      </p:sp>
      <p:pic>
        <p:nvPicPr>
          <p:cNvPr id="6" name="record2015040414160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0432" y="6112911"/>
            <a:ext cx="609600" cy="609600"/>
          </a:xfrm>
          <a:prstGeom prst="rect">
            <a:avLst/>
          </a:prstGeom>
        </p:spPr>
      </p:pic>
    </p:spTree>
    <p:extLst>
      <p:ext uri="{BB962C8B-B14F-4D97-AF65-F5344CB8AC3E}">
        <p14:creationId xmlns:p14="http://schemas.microsoft.com/office/powerpoint/2010/main" val="1441146964"/>
      </p:ext>
    </p:extLst>
  </p:cSld>
  <p:clrMapOvr>
    <a:masterClrMapping/>
  </p:clrMapOvr>
  <p:transition spd="slow" advTm="3970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395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0" objId="6"/>
        <p14:stopEvt time="39637" objId="6"/>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2852936"/>
            <a:ext cx="4716016" cy="3646813"/>
          </a:xfrm>
          <a:prstGeom prst="rect">
            <a:avLst/>
          </a:prstGeom>
          <a:ln>
            <a:noFill/>
          </a:ln>
          <a:effectLst>
            <a:softEdge rad="112500"/>
          </a:effectLst>
        </p:spPr>
      </p:pic>
      <p:pic>
        <p:nvPicPr>
          <p:cNvPr id="6" name="Obraz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6" y="312821"/>
            <a:ext cx="4656517" cy="3528392"/>
          </a:xfrm>
          <a:prstGeom prst="rect">
            <a:avLst/>
          </a:prstGeom>
          <a:ln>
            <a:noFill/>
          </a:ln>
          <a:effectLst>
            <a:softEdge rad="112500"/>
          </a:effectLst>
        </p:spPr>
      </p:pic>
      <p:sp>
        <p:nvSpPr>
          <p:cNvPr id="4" name="Prostokąt 3"/>
          <p:cNvSpPr/>
          <p:nvPr/>
        </p:nvSpPr>
        <p:spPr>
          <a:xfrm>
            <a:off x="4547042" y="4581128"/>
            <a:ext cx="4572000" cy="1754326"/>
          </a:xfrm>
          <a:prstGeom prst="rect">
            <a:avLst/>
          </a:prstGeom>
        </p:spPr>
        <p:txBody>
          <a:bodyPr>
            <a:spAutoFit/>
          </a:bodyPr>
          <a:lstStyle/>
          <a:p>
            <a:r>
              <a:rPr lang="pl-PL" b="1" dirty="0" smtClean="0"/>
              <a:t>Młodzież </a:t>
            </a:r>
            <a:r>
              <a:rPr lang="pl-PL" b="1" dirty="0"/>
              <a:t>całym swoim sercem kocha Jana Pawła II, gdyż </a:t>
            </a:r>
            <a:r>
              <a:rPr lang="pl-PL" b="1" dirty="0" smtClean="0"/>
              <a:t>miał do </a:t>
            </a:r>
            <a:r>
              <a:rPr lang="pl-PL" b="1" dirty="0"/>
              <a:t>niej </a:t>
            </a:r>
            <a:r>
              <a:rPr lang="pl-PL" b="1" dirty="0" smtClean="0"/>
              <a:t>wyjątkowe </a:t>
            </a:r>
            <a:r>
              <a:rPr lang="pl-PL" b="1" dirty="0"/>
              <a:t>podejście. Zawsze otwarty na problemy, kochający. Potrafił dodać otuchy oraz </a:t>
            </a:r>
            <a:r>
              <a:rPr lang="pl-PL" b="1" dirty="0" smtClean="0"/>
              <a:t>budował, </a:t>
            </a:r>
            <a:r>
              <a:rPr lang="pl-PL" b="1" dirty="0"/>
              <a:t>mówiąc, iż ludzie są solą ziemi. </a:t>
            </a:r>
          </a:p>
        </p:txBody>
      </p:sp>
      <p:sp>
        <p:nvSpPr>
          <p:cNvPr id="5" name="Prostokąt 4"/>
          <p:cNvSpPr/>
          <p:nvPr/>
        </p:nvSpPr>
        <p:spPr>
          <a:xfrm>
            <a:off x="0" y="45692"/>
            <a:ext cx="4572000" cy="2031325"/>
          </a:xfrm>
          <a:prstGeom prst="rect">
            <a:avLst/>
          </a:prstGeom>
        </p:spPr>
        <p:txBody>
          <a:bodyPr>
            <a:spAutoFit/>
          </a:bodyPr>
          <a:lstStyle/>
          <a:p>
            <a:r>
              <a:rPr lang="pl-PL" b="1" dirty="0" smtClean="0"/>
              <a:t>Jan Paweł II był uwielbianym człowiekiem. Dzięki podróżom po całym świecie zjednywał sobie narody, był przyjacielem młodzieży i dzieci. Relacje, jakie łączyły Ojca Świętego z ludźmi, były znaczące, zawsze przepełnione radością oraz zrozumieniem. </a:t>
            </a:r>
            <a:endParaRPr lang="pl-PL" b="1" dirty="0"/>
          </a:p>
        </p:txBody>
      </p:sp>
      <p:pic>
        <p:nvPicPr>
          <p:cNvPr id="7" name="record20150404141650.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02893" y="6194949"/>
            <a:ext cx="609600" cy="609600"/>
          </a:xfrm>
          <a:prstGeom prst="rect">
            <a:avLst/>
          </a:prstGeom>
        </p:spPr>
      </p:pic>
    </p:spTree>
    <p:extLst>
      <p:ext uri="{BB962C8B-B14F-4D97-AF65-F5344CB8AC3E}">
        <p14:creationId xmlns:p14="http://schemas.microsoft.com/office/powerpoint/2010/main" val="1633906000"/>
      </p:ext>
    </p:extLst>
  </p:cSld>
  <p:clrMapOvr>
    <a:masterClrMapping/>
  </p:clrMapOvr>
  <p:transition spd="slow" advTm="296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1" presetClass="mediacall" presetSubtype="0" fill="hold" nodeType="withEffect">
                                  <p:stCondLst>
                                    <p:cond delay="0"/>
                                  </p:stCondLst>
                                  <p:childTnLst>
                                    <p:cmd type="call" cmd="playFrom(0.0)">
                                      <p:cBhvr>
                                        <p:cTn id="12" dur="295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0" objId="7"/>
        <p14:stopEvt time="29601" objId="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251520" y="430291"/>
            <a:ext cx="8424936" cy="1231106"/>
          </a:xfrm>
          <a:prstGeom prst="rect">
            <a:avLst/>
          </a:prstGeom>
        </p:spPr>
        <p:txBody>
          <a:bodyPr wrap="square">
            <a:spAutoFit/>
          </a:bodyPr>
          <a:lstStyle/>
          <a:p>
            <a:r>
              <a:rPr lang="pl-PL" sz="2800" b="1" i="1" dirty="0" smtClean="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rPr>
              <a:t>„To </a:t>
            </a:r>
            <a:r>
              <a:rPr lang="pl-PL" sz="2800" b="1" i="1" dirty="0" smtClean="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rPr>
              <a:t>Wy </a:t>
            </a:r>
            <a:r>
              <a:rPr lang="pl-PL" sz="2800" b="1" i="1" dirty="0" smtClean="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rPr>
              <a:t>zdecydujecie, </a:t>
            </a:r>
            <a:r>
              <a:rPr lang="pl-PL" sz="2800" b="1" i="1" dirty="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rPr>
              <a:t>jakie będzie trzecie tysiąclecie. Od </a:t>
            </a:r>
            <a:r>
              <a:rPr lang="pl-PL" sz="2800" b="1" i="1" dirty="0" smtClean="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rPr>
              <a:t>Waszej </a:t>
            </a:r>
            <a:r>
              <a:rPr lang="pl-PL" sz="2800" b="1" i="1" dirty="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rPr>
              <a:t>dojrzałości zależy </a:t>
            </a:r>
            <a:r>
              <a:rPr lang="pl-PL" sz="2800" b="1" i="1" dirty="0" smtClean="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rPr>
              <a:t>jutro”.</a:t>
            </a:r>
          </a:p>
          <a:p>
            <a:r>
              <a:rPr lang="pl-PL" b="1" dirty="0" smtClean="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rPr>
              <a:t>								</a:t>
            </a:r>
            <a:r>
              <a:rPr lang="pl-PL" sz="1400" dirty="0" smtClean="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rPr>
              <a:t>           JP II</a:t>
            </a:r>
            <a:endParaRPr lang="pl-PL" sz="1400" dirty="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ndParaRPr>
          </a:p>
        </p:txBody>
      </p:sp>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4402" y="1388089"/>
            <a:ext cx="3959172" cy="5278896"/>
          </a:xfrm>
          <a:prstGeom prst="rect">
            <a:avLst/>
          </a:prstGeom>
          <a:ln>
            <a:noFill/>
          </a:ln>
          <a:effectLst>
            <a:softEdge rad="112500"/>
          </a:effectLst>
        </p:spPr>
      </p:pic>
    </p:spTree>
    <p:extLst>
      <p:ext uri="{BB962C8B-B14F-4D97-AF65-F5344CB8AC3E}">
        <p14:creationId xmlns:p14="http://schemas.microsoft.com/office/powerpoint/2010/main" val="1391334205"/>
      </p:ext>
    </p:extLst>
  </p:cSld>
  <p:clrMapOvr>
    <a:masterClrMapping/>
  </p:clrMapOvr>
  <p:transition spd="slow" advTm="4601">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024989" y="966286"/>
            <a:ext cx="6560277" cy="4920208"/>
          </a:xfrm>
          <a:prstGeom prst="rect">
            <a:avLst/>
          </a:prstGeom>
          <a:ln>
            <a:noFill/>
          </a:ln>
          <a:effectLst>
            <a:softEdge rad="112500"/>
          </a:effectLst>
        </p:spPr>
      </p:pic>
      <p:sp>
        <p:nvSpPr>
          <p:cNvPr id="4" name="Prostokąt 3"/>
          <p:cNvSpPr/>
          <p:nvPr/>
        </p:nvSpPr>
        <p:spPr>
          <a:xfrm>
            <a:off x="0" y="5229200"/>
            <a:ext cx="9144000" cy="1477328"/>
          </a:xfrm>
          <a:prstGeom prst="rect">
            <a:avLst/>
          </a:prstGeom>
        </p:spPr>
        <p:txBody>
          <a:bodyPr wrap="square">
            <a:spAutoFit/>
          </a:bodyPr>
          <a:lstStyle/>
          <a:p>
            <a:r>
              <a:rPr lang="pl-PL" b="1" dirty="0" smtClean="0">
                <a:effectLst>
                  <a:outerShdw blurRad="38100" dist="38100" dir="2700000" algn="tl">
                    <a:srgbClr val="000000">
                      <a:alpha val="43137"/>
                    </a:srgbClr>
                  </a:outerShdw>
                </a:effectLst>
              </a:rPr>
              <a:t>Do </a:t>
            </a:r>
            <a:r>
              <a:rPr lang="pl-PL" b="1" dirty="0">
                <a:effectLst>
                  <a:outerShdw blurRad="38100" dist="38100" dir="2700000" algn="tl">
                    <a:srgbClr val="000000">
                      <a:alpha val="43137"/>
                    </a:srgbClr>
                  </a:outerShdw>
                </a:effectLst>
              </a:rPr>
              <a:t>końca swojego życia na ziemi, czuł więź emocjonalną z młodymi. Był uważany za ojca, wychowawcę, ale przede wszystkim za przyjaciela. Mimo, że z biegiem lat miał coraz słabsze zdrowia nie oszczędzał </a:t>
            </a:r>
            <a:r>
              <a:rPr lang="pl-PL" b="1" dirty="0" smtClean="0">
                <a:effectLst>
                  <a:outerShdw blurRad="38100" dist="38100" dir="2700000" algn="tl">
                    <a:srgbClr val="000000">
                      <a:alpha val="43137"/>
                    </a:srgbClr>
                  </a:outerShdw>
                </a:effectLst>
              </a:rPr>
              <a:t>sił - pragną spotkań. Ludzie odwdzięczyli </a:t>
            </a:r>
            <a:r>
              <a:rPr lang="pl-PL" b="1" dirty="0">
                <a:effectLst>
                  <a:outerShdw blurRad="38100" dist="38100" dir="2700000" algn="tl">
                    <a:srgbClr val="000000">
                      <a:alpha val="43137"/>
                    </a:srgbClr>
                  </a:outerShdw>
                </a:effectLst>
              </a:rPr>
              <a:t>się za to Ojcu Świętemu, przychodząc pod okna Pałacu apostolskiego, gdy odchodził do </a:t>
            </a:r>
            <a:r>
              <a:rPr lang="pl-PL" b="1" i="1" dirty="0">
                <a:effectLst>
                  <a:outerShdw blurRad="38100" dist="38100" dir="2700000" algn="tl">
                    <a:srgbClr val="000000">
                      <a:alpha val="43137"/>
                    </a:srgbClr>
                  </a:outerShdw>
                </a:effectLst>
              </a:rPr>
              <a:t>Domu </a:t>
            </a:r>
            <a:r>
              <a:rPr lang="pl-PL" b="1" i="1" dirty="0" smtClean="0">
                <a:effectLst>
                  <a:outerShdw blurRad="38100" dist="38100" dir="2700000" algn="tl">
                    <a:srgbClr val="000000">
                      <a:alpha val="43137"/>
                    </a:srgbClr>
                  </a:outerShdw>
                </a:effectLst>
              </a:rPr>
              <a:t>Ojca.</a:t>
            </a:r>
            <a:endParaRPr lang="pl-PL" b="1" dirty="0">
              <a:effectLst>
                <a:outerShdw blurRad="38100" dist="38100" dir="2700000" algn="tl">
                  <a:srgbClr val="000000">
                    <a:alpha val="43137"/>
                  </a:srgbClr>
                </a:outerShdw>
              </a:effectLst>
            </a:endParaRPr>
          </a:p>
        </p:txBody>
      </p:sp>
      <p:sp>
        <p:nvSpPr>
          <p:cNvPr id="5" name="Prostokąt 4"/>
          <p:cNvSpPr/>
          <p:nvPr/>
        </p:nvSpPr>
        <p:spPr>
          <a:xfrm>
            <a:off x="107504" y="332656"/>
            <a:ext cx="4680520" cy="2308324"/>
          </a:xfrm>
          <a:prstGeom prst="rect">
            <a:avLst/>
          </a:prstGeom>
        </p:spPr>
        <p:txBody>
          <a:bodyPr wrap="square">
            <a:spAutoFit/>
          </a:bodyPr>
          <a:lstStyle/>
          <a:p>
            <a:r>
              <a:rPr lang="pl-PL" b="1" dirty="0">
                <a:effectLst>
                  <a:outerShdw blurRad="38100" dist="38100" dir="2700000" algn="tl">
                    <a:srgbClr val="000000">
                      <a:alpha val="43137"/>
                    </a:srgbClr>
                  </a:outerShdw>
                </a:effectLst>
              </a:rPr>
              <a:t>W</a:t>
            </a:r>
            <a:r>
              <a:rPr lang="pl-PL" b="1" dirty="0" smtClean="0">
                <a:effectLst>
                  <a:outerShdw blurRad="38100" dist="38100" dir="2700000" algn="tl">
                    <a:srgbClr val="000000">
                      <a:alpha val="43137"/>
                    </a:srgbClr>
                  </a:outerShdw>
                </a:effectLst>
              </a:rPr>
              <a:t>iedział, że ludzie pełni są </a:t>
            </a:r>
          </a:p>
          <a:p>
            <a:r>
              <a:rPr lang="pl-PL" b="1" dirty="0" smtClean="0">
                <a:effectLst>
                  <a:outerShdw blurRad="38100" dist="38100" dir="2700000" algn="tl">
                    <a:srgbClr val="000000">
                      <a:alpha val="43137"/>
                    </a:srgbClr>
                  </a:outerShdw>
                </a:effectLst>
              </a:rPr>
              <a:t>nadziei, że w ich sercach kryją się marzenia. Podczas spotkań zachowywał się w sposób bardzo naturalny: klaskał w dłonie, tupał nogą, opowiadał radosne historie. To sprawiało, że widzieliśmy w nim kogoś, kto się z nami utożsamia, kto chce być jednym z nas. </a:t>
            </a:r>
            <a:endParaRPr lang="pl-PL" b="1" dirty="0">
              <a:effectLst>
                <a:outerShdw blurRad="38100" dist="38100" dir="2700000" algn="tl">
                  <a:srgbClr val="000000">
                    <a:alpha val="43137"/>
                  </a:srgbClr>
                </a:outerShdw>
              </a:effectLst>
            </a:endParaRPr>
          </a:p>
        </p:txBody>
      </p:sp>
      <p:pic>
        <p:nvPicPr>
          <p:cNvPr id="2" name="record2015040414195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0432" y="6233445"/>
            <a:ext cx="609600" cy="609600"/>
          </a:xfrm>
          <a:prstGeom prst="rect">
            <a:avLst/>
          </a:prstGeom>
        </p:spPr>
      </p:pic>
    </p:spTree>
    <p:extLst>
      <p:ext uri="{BB962C8B-B14F-4D97-AF65-F5344CB8AC3E}">
        <p14:creationId xmlns:p14="http://schemas.microsoft.com/office/powerpoint/2010/main" val="3098418689"/>
      </p:ext>
    </p:extLst>
  </p:cSld>
  <p:clrMapOvr>
    <a:masterClrMapping/>
  </p:clrMapOvr>
  <p:transition spd="slow" advTm="4387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349" fill="hold"/>
                                        <p:tgtEl>
                                          <p:spTgt spid="2"/>
                                        </p:tgtEl>
                                      </p:cBhvr>
                                    </p:cmd>
                                  </p:childTnLst>
                                </p:cTn>
                              </p:par>
                              <p:par>
                                <p:cTn id="7" presetID="45"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2000"/>
                                        <p:tgtEl>
                                          <p:spTgt spid="3"/>
                                        </p:tgtEl>
                                      </p:cBhvr>
                                    </p:animEffect>
                                    <p:anim calcmode="lin" valueType="num">
                                      <p:cBhvr>
                                        <p:cTn id="10" dur="2000" fill="hold"/>
                                        <p:tgtEl>
                                          <p:spTgt spid="3"/>
                                        </p:tgtEl>
                                        <p:attrNameLst>
                                          <p:attrName>ppt_w</p:attrName>
                                        </p:attrNameLst>
                                      </p:cBhvr>
                                      <p:tavLst>
                                        <p:tav tm="0" fmla="#ppt_w*sin(2.5*pi*$)">
                                          <p:val>
                                            <p:fltVal val="0"/>
                                          </p:val>
                                        </p:tav>
                                        <p:tav tm="100000">
                                          <p:val>
                                            <p:fltVal val="1"/>
                                          </p:val>
                                        </p:tav>
                                      </p:tavLst>
                                    </p:anim>
                                    <p:anim calcmode="lin" valueType="num">
                                      <p:cBhvr>
                                        <p:cTn id="1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43454"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928" y="1196363"/>
            <a:ext cx="4171392" cy="5561856"/>
          </a:xfrm>
          <a:prstGeom prst="rect">
            <a:avLst/>
          </a:prstGeom>
          <a:ln>
            <a:noFill/>
          </a:ln>
          <a:effectLst>
            <a:softEdge rad="112500"/>
          </a:effectLst>
        </p:spPr>
      </p:pic>
      <p:sp>
        <p:nvSpPr>
          <p:cNvPr id="4" name="Prostokąt 3"/>
          <p:cNvSpPr/>
          <p:nvPr/>
        </p:nvSpPr>
        <p:spPr>
          <a:xfrm>
            <a:off x="98425" y="332656"/>
            <a:ext cx="7128792" cy="1938992"/>
          </a:xfrm>
          <a:prstGeom prst="rect">
            <a:avLst/>
          </a:prstGeom>
        </p:spPr>
        <p:txBody>
          <a:bodyPr wrap="square">
            <a:spAutoFit/>
          </a:bodyPr>
          <a:lstStyle/>
          <a:p>
            <a:r>
              <a:rPr lang="pl-PL" sz="2400" b="1" dirty="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ffectLst>
                  <a:outerShdw blurRad="38100" dist="38100" dir="2700000" algn="tl">
                    <a:srgbClr val="000000">
                      <a:alpha val="43137"/>
                    </a:srgbClr>
                  </a:outerShdw>
                </a:effectLst>
              </a:rPr>
              <a:t>Uczył, że Panem Bogiem nie wolno straszyć, że do Boga nikogo nie zapędzi się siłą. A zatem mądry wychowawca to ktoś, kto fascynuje Jezusem i sam jest Jego świadkiem w codzienności życia.</a:t>
            </a:r>
            <a:endParaRPr lang="pl-PL" sz="2400" dirty="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ffectLst>
                <a:outerShdw blurRad="38100" dist="38100" dir="2700000" algn="tl">
                  <a:srgbClr val="000000">
                    <a:alpha val="43137"/>
                  </a:srgbClr>
                </a:outerShdw>
              </a:effectLst>
            </a:endParaRPr>
          </a:p>
        </p:txBody>
      </p:sp>
      <p:pic>
        <p:nvPicPr>
          <p:cNvPr id="2" name="record2015040415392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424" y="6149008"/>
            <a:ext cx="609600" cy="609600"/>
          </a:xfrm>
          <a:prstGeom prst="rect">
            <a:avLst/>
          </a:prstGeom>
        </p:spPr>
      </p:pic>
    </p:spTree>
    <p:extLst>
      <p:ext uri="{BB962C8B-B14F-4D97-AF65-F5344CB8AC3E}">
        <p14:creationId xmlns:p14="http://schemas.microsoft.com/office/powerpoint/2010/main" val="2478463988"/>
      </p:ext>
    </p:extLst>
  </p:cSld>
  <p:clrMapOvr>
    <a:masterClrMapping/>
  </p:clrMapOvr>
  <p:transition spd="slow" advTm="1508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1" presetClass="mediacall" presetSubtype="0" fill="hold" nodeType="withEffect">
                                  <p:stCondLst>
                                    <p:cond delay="0"/>
                                  </p:stCondLst>
                                  <p:childTnLst>
                                    <p:cmd type="call" cmd="playFrom(0.0)">
                                      <p:cBhvr>
                                        <p:cTn id="12" dur="145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4658"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187624" y="2204864"/>
            <a:ext cx="6552728" cy="1200329"/>
          </a:xfrm>
          <a:prstGeom prst="rect">
            <a:avLst/>
          </a:prstGeom>
        </p:spPr>
        <p:txBody>
          <a:bodyPr wrap="square">
            <a:spAutoFit/>
          </a:bodyPr>
          <a:lstStyle/>
          <a:p>
            <a:r>
              <a:rPr lang="pl-PL" sz="3600" b="1" dirty="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ffectLst>
                  <a:outerShdw blurRad="38100" dist="38100" dir="2700000" algn="tl">
                    <a:srgbClr val="000000">
                      <a:alpha val="43137"/>
                    </a:srgbClr>
                  </a:outerShdw>
                </a:effectLst>
              </a:rPr>
              <a:t>Ojciec Święty zapoczątkował Światowe Dni Młodzieży. </a:t>
            </a:r>
          </a:p>
        </p:txBody>
      </p:sp>
      <p:sp>
        <p:nvSpPr>
          <p:cNvPr id="2" name="Prostokąt 1"/>
          <p:cNvSpPr/>
          <p:nvPr/>
        </p:nvSpPr>
        <p:spPr>
          <a:xfrm>
            <a:off x="5255568" y="5446777"/>
            <a:ext cx="3888432" cy="1477328"/>
          </a:xfrm>
          <a:prstGeom prst="rect">
            <a:avLst/>
          </a:prstGeom>
        </p:spPr>
        <p:txBody>
          <a:bodyPr wrap="square">
            <a:spAutoFit/>
          </a:bodyPr>
          <a:lstStyle/>
          <a:p>
            <a:r>
              <a:rPr lang="pl-PL" i="1" dirty="0">
                <a:effectLst>
                  <a:outerShdw blurRad="38100" dist="38100" dir="2700000" algn="tl">
                    <a:srgbClr val="000000">
                      <a:alpha val="43137"/>
                    </a:srgbClr>
                  </a:outerShdw>
                </a:effectLst>
              </a:rPr>
              <a:t>„Człowiek jest wiel­ki nie przez to, co </a:t>
            </a:r>
          </a:p>
          <a:p>
            <a:r>
              <a:rPr lang="pl-PL" i="1" dirty="0">
                <a:effectLst>
                  <a:outerShdw blurRad="38100" dist="38100" dir="2700000" algn="tl">
                    <a:srgbClr val="000000">
                      <a:alpha val="43137"/>
                    </a:srgbClr>
                  </a:outerShdw>
                </a:effectLst>
              </a:rPr>
              <a:t>po­siada, lecz przez to, kim jest; </a:t>
            </a:r>
          </a:p>
          <a:p>
            <a:r>
              <a:rPr lang="pl-PL" i="1" dirty="0">
                <a:effectLst>
                  <a:outerShdw blurRad="38100" dist="38100" dir="2700000" algn="tl">
                    <a:srgbClr val="000000">
                      <a:alpha val="43137"/>
                    </a:srgbClr>
                  </a:outerShdw>
                </a:effectLst>
              </a:rPr>
              <a:t>nie przez to, co ma, lecz przez to, czym dzieli się z </a:t>
            </a:r>
            <a:r>
              <a:rPr lang="pl-PL" i="1" dirty="0" smtClean="0">
                <a:effectLst>
                  <a:outerShdw blurRad="38100" dist="38100" dir="2700000" algn="tl">
                    <a:srgbClr val="000000">
                      <a:alpha val="43137"/>
                    </a:srgbClr>
                  </a:outerShdw>
                </a:effectLst>
              </a:rPr>
              <a:t>innymi”.</a:t>
            </a:r>
          </a:p>
          <a:p>
            <a:r>
              <a:rPr lang="pl-PL" dirty="0" smtClean="0">
                <a:effectLst>
                  <a:outerShdw blurRad="38100" dist="38100" dir="2700000" algn="tl">
                    <a:srgbClr val="000000">
                      <a:alpha val="43137"/>
                    </a:srgbClr>
                  </a:outerShdw>
                </a:effectLst>
              </a:rPr>
              <a:t>		</a:t>
            </a:r>
            <a:r>
              <a:rPr lang="pl-PL" dirty="0">
                <a:effectLst>
                  <a:outerShdw blurRad="38100" dist="38100" dir="2700000" algn="tl">
                    <a:srgbClr val="000000">
                      <a:alpha val="43137"/>
                    </a:srgbClr>
                  </a:outerShdw>
                </a:effectLst>
              </a:rPr>
              <a:t> </a:t>
            </a:r>
            <a:r>
              <a:rPr lang="pl-PL" dirty="0" smtClean="0">
                <a:effectLst>
                  <a:outerShdw blurRad="38100" dist="38100" dir="2700000" algn="tl">
                    <a:srgbClr val="000000">
                      <a:alpha val="43137"/>
                    </a:srgbClr>
                  </a:outerShdw>
                </a:effectLst>
              </a:rPr>
              <a:t>                          </a:t>
            </a:r>
            <a:r>
              <a:rPr lang="pl-PL" sz="1400" dirty="0" smtClean="0">
                <a:effectLst>
                  <a:outerShdw blurRad="38100" dist="38100" dir="2700000" algn="tl">
                    <a:srgbClr val="000000">
                      <a:alpha val="43137"/>
                    </a:srgbClr>
                  </a:outerShdw>
                </a:effectLst>
              </a:rPr>
              <a:t>JP II</a:t>
            </a:r>
            <a:endParaRPr lang="pl-PL"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33059913"/>
      </p:ext>
    </p:extLst>
  </p:cSld>
  <p:clrMapOvr>
    <a:masterClrMapping/>
  </p:clrMapOvr>
  <p:transition spd="slow" advTm="988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836712"/>
            <a:ext cx="3536146" cy="4714861"/>
          </a:xfrm>
          <a:prstGeom prst="rect">
            <a:avLst/>
          </a:prstGeom>
          <a:ln>
            <a:noFill/>
          </a:ln>
          <a:effectLst>
            <a:softEdge rad="112500"/>
          </a:effectLst>
        </p:spPr>
      </p:pic>
      <p:sp>
        <p:nvSpPr>
          <p:cNvPr id="4" name="Prostokąt 3"/>
          <p:cNvSpPr/>
          <p:nvPr/>
        </p:nvSpPr>
        <p:spPr>
          <a:xfrm>
            <a:off x="2051720" y="4941168"/>
            <a:ext cx="6912768" cy="1969770"/>
          </a:xfrm>
          <a:prstGeom prst="rect">
            <a:avLst/>
          </a:prstGeom>
        </p:spPr>
        <p:txBody>
          <a:bodyPr wrap="square">
            <a:spAutoFit/>
          </a:bodyPr>
          <a:lstStyle/>
          <a:p>
            <a:r>
              <a:rPr lang="pl-PL" i="1" dirty="0" smtClean="0">
                <a:effectLst>
                  <a:outerShdw blurRad="38100" dist="38100" dir="2700000" algn="tl">
                    <a:srgbClr val="000000">
                      <a:alpha val="43137"/>
                    </a:srgbClr>
                  </a:outerShdw>
                </a:effectLst>
              </a:rPr>
              <a:t>„ Wy jesteście </a:t>
            </a:r>
            <a:r>
              <a:rPr lang="pl-PL" i="1" dirty="0">
                <a:effectLst>
                  <a:outerShdw blurRad="38100" dist="38100" dir="2700000" algn="tl">
                    <a:srgbClr val="000000">
                      <a:alpha val="43137"/>
                    </a:srgbClr>
                  </a:outerShdw>
                </a:effectLst>
              </a:rPr>
              <a:t>młodzi, a papież jest stary, nieco zmęczony, ale nadal utożsamia się z </a:t>
            </a:r>
            <a:r>
              <a:rPr lang="pl-PL" i="1" dirty="0" smtClean="0">
                <a:effectLst>
                  <a:outerShdw blurRad="38100" dist="38100" dir="2700000" algn="tl">
                    <a:srgbClr val="000000">
                      <a:alpha val="43137"/>
                    </a:srgbClr>
                  </a:outerShdw>
                </a:effectLst>
              </a:rPr>
              <a:t>Waszymi </a:t>
            </a:r>
            <a:r>
              <a:rPr lang="pl-PL" i="1" dirty="0">
                <a:effectLst>
                  <a:outerShdw blurRad="38100" dist="38100" dir="2700000" algn="tl">
                    <a:srgbClr val="000000">
                      <a:alpha val="43137"/>
                    </a:srgbClr>
                  </a:outerShdw>
                </a:effectLst>
              </a:rPr>
              <a:t>nadziejami i aspiracjami. Chociaż wiele reżimów przeżyłem, to jednak nic nie jest w stanie stłumić nadziei, która rodzi się w sercach ludzi. Nie pozwólcie umrzeć tej nadziei, nie jesteśmy sumą słabości i upadków. Jesteśmy sumą miłości do nas, naszej prawdziwej zdolności stawania </a:t>
            </a:r>
            <a:r>
              <a:rPr lang="pl-PL" i="1" dirty="0" smtClean="0">
                <a:effectLst>
                  <a:outerShdw blurRad="38100" dist="38100" dir="2700000" algn="tl">
                    <a:srgbClr val="000000">
                      <a:alpha val="43137"/>
                    </a:srgbClr>
                  </a:outerShdw>
                </a:effectLst>
              </a:rPr>
              <a:t>się”.</a:t>
            </a:r>
          </a:p>
          <a:p>
            <a:r>
              <a:rPr lang="pl-PL" sz="1400" dirty="0" smtClean="0">
                <a:effectLst>
                  <a:outerShdw blurRad="38100" dist="38100" dir="2700000" algn="tl">
                    <a:srgbClr val="000000">
                      <a:alpha val="43137"/>
                    </a:srgbClr>
                  </a:outerShdw>
                </a:effectLst>
              </a:rPr>
              <a:t>						                    JP II</a:t>
            </a:r>
            <a:endParaRPr lang="pl-PL" sz="1400" dirty="0">
              <a:effectLst>
                <a:outerShdw blurRad="38100" dist="38100" dir="2700000" algn="tl">
                  <a:srgbClr val="000000">
                    <a:alpha val="43137"/>
                  </a:srgbClr>
                </a:outerShdw>
              </a:effectLst>
            </a:endParaRPr>
          </a:p>
        </p:txBody>
      </p:sp>
      <p:sp>
        <p:nvSpPr>
          <p:cNvPr id="5" name="Prostokąt 4"/>
          <p:cNvSpPr/>
          <p:nvPr/>
        </p:nvSpPr>
        <p:spPr>
          <a:xfrm>
            <a:off x="107504" y="188640"/>
            <a:ext cx="5626861" cy="523220"/>
          </a:xfrm>
          <a:prstGeom prst="rect">
            <a:avLst/>
          </a:prstGeom>
        </p:spPr>
        <p:txBody>
          <a:bodyPr wrap="none">
            <a:spAutoFit/>
          </a:bodyPr>
          <a:lstStyle/>
          <a:p>
            <a:r>
              <a:rPr lang="pl-PL" sz="2800" b="1" dirty="0" smtClean="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ffectLst>
                  <a:outerShdw blurRad="38100" dist="38100" dir="2700000" algn="tl">
                    <a:srgbClr val="000000">
                      <a:alpha val="43137"/>
                    </a:srgbClr>
                  </a:outerShdw>
                </a:effectLst>
              </a:rPr>
              <a:t>XVII Światowe Dni Młodzieży…</a:t>
            </a:r>
            <a:endParaRPr lang="pl-PL" sz="2800" b="1" dirty="0">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36968444"/>
      </p:ext>
    </p:extLst>
  </p:cSld>
  <p:clrMapOvr>
    <a:masterClrMapping/>
  </p:clrMapOvr>
  <p:transition spd="slow" advTm="23024">
    <p:wip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1.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erzchołek">
  <a:themeElements>
    <a:clrScheme name="Wierzchołek">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Wierzchołek">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Wierzchołek">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722</TotalTime>
  <Words>788</Words>
  <Application>Microsoft Office PowerPoint</Application>
  <PresentationFormat>Pokaz na ekranie (4:3)</PresentationFormat>
  <Paragraphs>66</Paragraphs>
  <Slides>14</Slides>
  <Notes>0</Notes>
  <HiddenSlides>0</HiddenSlides>
  <MMClips>8</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14</vt:i4>
      </vt:variant>
    </vt:vector>
  </HeadingPairs>
  <TitlesOfParts>
    <vt:vector size="21" baseType="lpstr">
      <vt:lpstr>Berlin Sans FB Demi</vt:lpstr>
      <vt:lpstr>Book Antiqua</vt:lpstr>
      <vt:lpstr>Lucida Sans</vt:lpstr>
      <vt:lpstr>Wingdings</vt:lpstr>
      <vt:lpstr>Wingdings 2</vt:lpstr>
      <vt:lpstr>Wingdings 3</vt:lpstr>
      <vt:lpstr>Wierzchołek</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Dom</dc:creator>
  <cp:lastModifiedBy>Iwona Kmieciak</cp:lastModifiedBy>
  <cp:revision>46</cp:revision>
  <dcterms:created xsi:type="dcterms:W3CDTF">2015-04-03T09:55:47Z</dcterms:created>
  <dcterms:modified xsi:type="dcterms:W3CDTF">2015-07-08T12:40:07Z</dcterms:modified>
</cp:coreProperties>
</file>